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935" r:id="rId4"/>
  </p:sldMasterIdLst>
  <p:notesMasterIdLst>
    <p:notesMasterId r:id="rId22"/>
  </p:notesMasterIdLst>
  <p:handoutMasterIdLst>
    <p:handoutMasterId r:id="rId23"/>
  </p:handoutMasterIdLst>
  <p:sldIdLst>
    <p:sldId id="256" r:id="rId5"/>
    <p:sldId id="320" r:id="rId6"/>
    <p:sldId id="627" r:id="rId7"/>
    <p:sldId id="635" r:id="rId8"/>
    <p:sldId id="628" r:id="rId9"/>
    <p:sldId id="460" r:id="rId10"/>
    <p:sldId id="629" r:id="rId11"/>
    <p:sldId id="276" r:id="rId12"/>
    <p:sldId id="577" r:id="rId13"/>
    <p:sldId id="630" r:id="rId14"/>
    <p:sldId id="632" r:id="rId15"/>
    <p:sldId id="633" r:id="rId16"/>
    <p:sldId id="634" r:id="rId17"/>
    <p:sldId id="611" r:id="rId18"/>
    <p:sldId id="624" r:id="rId19"/>
    <p:sldId id="323" r:id="rId20"/>
    <p:sldId id="636" r:id="rId21"/>
  </p:sldIdLst>
  <p:sldSz cx="12188825" cy="6858000"/>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888" userDrawn="1">
          <p15:clr>
            <a:srgbClr val="A4A3A4"/>
          </p15:clr>
        </p15:guide>
        <p15:guide id="2" pos="3839"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9C2F"/>
    <a:srgbClr val="C59C27"/>
    <a:srgbClr val="D13940"/>
    <a:srgbClr val="EF9A1A"/>
    <a:srgbClr val="907262"/>
    <a:srgbClr val="B3CD1F"/>
    <a:srgbClr val="43B1E5"/>
    <a:srgbClr val="00B8BB"/>
    <a:srgbClr val="426FB6"/>
    <a:srgbClr val="13AAB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93" autoAdjust="0"/>
    <p:restoredTop sz="96571" autoAdjust="0"/>
  </p:normalViewPr>
  <p:slideViewPr>
    <p:cSldViewPr snapToGrid="0" showGuides="1">
      <p:cViewPr varScale="1">
        <p:scale>
          <a:sx n="131" d="100"/>
          <a:sy n="131" d="100"/>
        </p:scale>
        <p:origin x="992" y="184"/>
      </p:cViewPr>
      <p:guideLst>
        <p:guide orient="horz" pos="888"/>
        <p:guide pos="3839"/>
      </p:guideLst>
    </p:cSldViewPr>
  </p:slid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55" d="100"/>
          <a:sy n="55" d="100"/>
        </p:scale>
        <p:origin x="-1472" y="-6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0B842F42-2CE9-4E35-95C1-410DC08A50B1}" type="datetimeFigureOut">
              <a:rPr lang="en-US" smtClean="0"/>
              <a:t>6/15/21</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26F2E89A-4FDF-4617-8DDF-BE2769EE821E}" type="slidenum">
              <a:rPr lang="en-US" smtClean="0"/>
              <a:t>‹#›</a:t>
            </a:fld>
            <a:endParaRPr lang="en-US"/>
          </a:p>
        </p:txBody>
      </p:sp>
    </p:spTree>
    <p:extLst>
      <p:ext uri="{BB962C8B-B14F-4D97-AF65-F5344CB8AC3E}">
        <p14:creationId xmlns:p14="http://schemas.microsoft.com/office/powerpoint/2010/main" val="257926193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tiff>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lvl1pPr algn="r">
              <a:defRPr sz="1200"/>
            </a:lvl1pPr>
          </a:lstStyle>
          <a:p>
            <a:fld id="{6F282904-F315-4730-8D91-37D99E141A6F}" type="datetimeFigureOut">
              <a:rPr lang="en-US" smtClean="0"/>
              <a:t>6/15/21</a:t>
            </a:fld>
            <a:endParaRPr lang="en-US"/>
          </a:p>
        </p:txBody>
      </p:sp>
      <p:sp>
        <p:nvSpPr>
          <p:cNvPr id="4" name="Slide Image Placeholder 3"/>
          <p:cNvSpPr>
            <a:spLocks noGrp="1" noRot="1" noChangeAspect="1"/>
          </p:cNvSpPr>
          <p:nvPr>
            <p:ph type="sldImg" idx="2"/>
          </p:nvPr>
        </p:nvSpPr>
        <p:spPr>
          <a:xfrm>
            <a:off x="407988" y="696913"/>
            <a:ext cx="6194425" cy="34861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675" y="4416425"/>
            <a:ext cx="5607050" cy="4183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lvl1pPr algn="r">
              <a:defRPr sz="1200"/>
            </a:lvl1pPr>
          </a:lstStyle>
          <a:p>
            <a:fld id="{54E672D7-8E2D-4611-973D-F4591A707C34}" type="slidenum">
              <a:rPr lang="en-US" smtClean="0"/>
              <a:t>‹#›</a:t>
            </a:fld>
            <a:endParaRPr lang="en-US"/>
          </a:p>
        </p:txBody>
      </p:sp>
    </p:spTree>
    <p:extLst>
      <p:ext uri="{BB962C8B-B14F-4D97-AF65-F5344CB8AC3E}">
        <p14:creationId xmlns:p14="http://schemas.microsoft.com/office/powerpoint/2010/main" val="1701357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
        <p:cNvGrpSpPr/>
        <p:nvPr/>
      </p:nvGrpSpPr>
      <p:grpSpPr>
        <a:xfrm>
          <a:off x="0" y="0"/>
          <a:ext cx="0" cy="0"/>
          <a:chOff x="0" y="0"/>
          <a:chExt cx="0" cy="0"/>
        </a:xfrm>
      </p:grpSpPr>
      <p:sp>
        <p:nvSpPr>
          <p:cNvPr id="46" name="Google Shape;46;g60257ae959_0_0:notes"/>
          <p:cNvSpPr>
            <a:spLocks noGrp="1" noRot="1" noChangeAspect="1"/>
          </p:cNvSpPr>
          <p:nvPr>
            <p:ph type="sldImg" idx="2"/>
          </p:nvPr>
        </p:nvSpPr>
        <p:spPr>
          <a:xfrm>
            <a:off x="407988" y="696913"/>
            <a:ext cx="6194425" cy="34861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 name="Google Shape;47;g60257ae959_0_0:notes"/>
          <p:cNvSpPr txBox="1">
            <a:spLocks noGrp="1"/>
          </p:cNvSpPr>
          <p:nvPr>
            <p:ph type="body" idx="1"/>
          </p:nvPr>
        </p:nvSpPr>
        <p:spPr>
          <a:xfrm>
            <a:off x="701675" y="4416425"/>
            <a:ext cx="5607000" cy="41832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r>
              <a:rPr lang="en-US" sz="1200" kern="1200" dirty="0">
                <a:solidFill>
                  <a:schemeClr val="tx1"/>
                </a:solidFill>
                <a:effectLst/>
                <a:latin typeface="+mn-lt"/>
                <a:ea typeface="+mn-ea"/>
                <a:cs typeface="+mn-cs"/>
              </a:rPr>
              <a:t>Hello, everyone.  I'm _from.  ___. .  This module addresses software testing and its relationship to the development process.</a:t>
            </a:r>
          </a:p>
        </p:txBody>
      </p:sp>
      <p:sp>
        <p:nvSpPr>
          <p:cNvPr id="48" name="Google Shape;48;g60257ae959_0_0:notes"/>
          <p:cNvSpPr txBox="1">
            <a:spLocks noGrp="1"/>
          </p:cNvSpPr>
          <p:nvPr>
            <p:ph type="sldNum" idx="12"/>
          </p:nvPr>
        </p:nvSpPr>
        <p:spPr>
          <a:xfrm>
            <a:off x="3970338" y="8829675"/>
            <a:ext cx="3038400" cy="4650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071552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want to end this section with some quick, hopefully inspirational, examples of how to get tests into your daily workflow.  It's not as hard as it seems.  If you have written a function that checks for errors, you can turn it into a test.  Here's the </a:t>
            </a:r>
            <a:r>
              <a:rPr lang="en-US" sz="1200" kern="1200" dirty="0" err="1">
                <a:solidFill>
                  <a:schemeClr val="tx1"/>
                </a:solidFill>
                <a:effectLst/>
                <a:latin typeface="+mn-lt"/>
                <a:ea typeface="+mn-ea"/>
                <a:cs typeface="+mn-cs"/>
              </a:rPr>
              <a:t>pyscaffold</a:t>
            </a:r>
            <a:r>
              <a:rPr lang="en-US" sz="1200" kern="1200" dirty="0">
                <a:solidFill>
                  <a:schemeClr val="tx1"/>
                </a:solidFill>
                <a:effectLst/>
                <a:latin typeface="+mn-lt"/>
                <a:ea typeface="+mn-ea"/>
                <a:cs typeface="+mn-cs"/>
              </a:rPr>
              <a:t> framework.  It generates the </a:t>
            </a:r>
            <a:r>
              <a:rPr lang="en-US" sz="1200" kern="1200" dirty="0" err="1">
                <a:solidFill>
                  <a:schemeClr val="tx1"/>
                </a:solidFill>
                <a:effectLst/>
                <a:latin typeface="+mn-lt"/>
                <a:ea typeface="+mn-ea"/>
                <a:cs typeface="+mn-cs"/>
              </a:rPr>
              <a:t>setup.py</a:t>
            </a:r>
            <a:r>
              <a:rPr lang="en-US" sz="1200" kern="1200" dirty="0">
                <a:solidFill>
                  <a:schemeClr val="tx1"/>
                </a:solidFill>
                <a:effectLst/>
                <a:latin typeface="+mn-lt"/>
                <a:ea typeface="+mn-ea"/>
                <a:cs typeface="+mn-cs"/>
              </a:rPr>
              <a:t> and other files associated with python's build and test process.  You can use those generated files to jump-start your own test-writing.  As generated, it creates one </a:t>
            </a:r>
            <a:r>
              <a:rPr lang="en-US" sz="1200" kern="1200" dirty="0" err="1">
                <a:solidFill>
                  <a:schemeClr val="tx1"/>
                </a:solidFill>
                <a:effectLst/>
                <a:latin typeface="+mn-lt"/>
                <a:ea typeface="+mn-ea"/>
                <a:cs typeface="+mn-cs"/>
              </a:rPr>
              <a:t>test_scaffold.py</a:t>
            </a:r>
            <a:r>
              <a:rPr lang="en-US" sz="1200" kern="1200" dirty="0">
                <a:solidFill>
                  <a:schemeClr val="tx1"/>
                </a:solidFill>
                <a:effectLst/>
                <a:latin typeface="+mn-lt"/>
                <a:ea typeface="+mn-ea"/>
                <a:cs typeface="+mn-cs"/>
              </a:rPr>
              <a:t>, that uses the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framework to assert several properties of (of course), the Fibonacci function.</a:t>
            </a:r>
          </a:p>
          <a:p>
            <a:r>
              <a:rPr lang="en-US" sz="1200" kern="1200" dirty="0">
                <a:solidFill>
                  <a:schemeClr val="tx1"/>
                </a:solidFill>
                <a:effectLst/>
                <a:latin typeface="+mn-lt"/>
                <a:ea typeface="+mn-ea"/>
                <a:cs typeface="+mn-cs"/>
              </a:rPr>
              <a:t>Note, it even provides a neat summary of code coverage - how many lines of your program are exercised by one of the tests.</a:t>
            </a:r>
          </a:p>
          <a:p>
            <a:r>
              <a:rPr lang="en-US" sz="1200" kern="1200" dirty="0">
                <a:solidFill>
                  <a:schemeClr val="tx1"/>
                </a:solidFill>
                <a:effectLst/>
                <a:latin typeface="+mn-lt"/>
                <a:ea typeface="+mn-ea"/>
                <a:cs typeface="+mn-cs"/>
              </a:rPr>
              <a:t>You can customize the template to import your own project files and test them.  It also has some nice pre-sets for documenting with Sphinx and releasing your package to the </a:t>
            </a:r>
            <a:r>
              <a:rPr lang="en-US" sz="1200" kern="1200" dirty="0" err="1">
                <a:solidFill>
                  <a:schemeClr val="tx1"/>
                </a:solidFill>
                <a:effectLst/>
                <a:latin typeface="+mn-lt"/>
                <a:ea typeface="+mn-ea"/>
                <a:cs typeface="+mn-cs"/>
              </a:rPr>
              <a:t>pypi</a:t>
            </a:r>
            <a:r>
              <a:rPr lang="en-US" sz="1200" kern="1200" dirty="0">
                <a:solidFill>
                  <a:schemeClr val="tx1"/>
                </a:solidFill>
                <a:effectLst/>
                <a:latin typeface="+mn-lt"/>
                <a:ea typeface="+mn-ea"/>
                <a:cs typeface="+mn-cs"/>
              </a:rPr>
              <a:t> package repository.</a:t>
            </a:r>
          </a:p>
        </p:txBody>
      </p:sp>
      <p:sp>
        <p:nvSpPr>
          <p:cNvPr id="4" name="Slide Number Placeholder 3"/>
          <p:cNvSpPr>
            <a:spLocks noGrp="1"/>
          </p:cNvSpPr>
          <p:nvPr>
            <p:ph type="sldNum" sz="quarter" idx="5"/>
          </p:nvPr>
        </p:nvSpPr>
        <p:spPr/>
        <p:txBody>
          <a:bodyPr/>
          <a:lstStyle/>
          <a:p>
            <a:fld id="{54E672D7-8E2D-4611-973D-F4591A707C34}" type="slidenum">
              <a:rPr lang="en-US" smtClean="0"/>
              <a:t>11</a:t>
            </a:fld>
            <a:endParaRPr lang="en-US"/>
          </a:p>
        </p:txBody>
      </p:sp>
    </p:spTree>
    <p:extLst>
      <p:ext uri="{BB962C8B-B14F-4D97-AF65-F5344CB8AC3E}">
        <p14:creationId xmlns:p14="http://schemas.microsoft.com/office/powerpoint/2010/main" val="2598835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codes based on C, C++, and Fortran,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build systems are currently popular.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already provides an easy way to build tests with its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framework.  Using that really just requires you to call `</a:t>
            </a:r>
            <a:r>
              <a:rPr lang="en-US" sz="1200" kern="1200" dirty="0" err="1">
                <a:solidFill>
                  <a:schemeClr val="tx1"/>
                </a:solidFill>
                <a:effectLst/>
                <a:latin typeface="+mn-lt"/>
                <a:ea typeface="+mn-ea"/>
                <a:cs typeface="+mn-cs"/>
              </a:rPr>
              <a:t>add_test</a:t>
            </a:r>
            <a:r>
              <a:rPr lang="en-US" sz="1200" kern="1200" dirty="0">
                <a:solidFill>
                  <a:schemeClr val="tx1"/>
                </a:solidFill>
                <a:effectLst/>
                <a:latin typeface="+mn-lt"/>
                <a:ea typeface="+mn-ea"/>
                <a:cs typeface="+mn-cs"/>
              </a:rPr>
              <a:t>` inside your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After writing a few tests that way, however, you'll probably want to use a library like google-test or catch2 to make your tests more readable.  The BLT project provides a set of </a:t>
            </a:r>
            <a:r>
              <a:rPr lang="en-US" sz="1200" kern="1200" dirty="0" err="1">
                <a:solidFill>
                  <a:schemeClr val="tx1"/>
                </a:solidFill>
                <a:effectLst/>
                <a:latin typeface="+mn-lt"/>
                <a:ea typeface="+mn-ea"/>
                <a:cs typeface="+mn-cs"/>
              </a:rPr>
              <a:t>cmake</a:t>
            </a:r>
            <a:r>
              <a:rPr lang="en-US" sz="1200" kern="1200" dirty="0">
                <a:solidFill>
                  <a:schemeClr val="tx1"/>
                </a:solidFill>
                <a:effectLst/>
                <a:latin typeface="+mn-lt"/>
                <a:ea typeface="+mn-ea"/>
                <a:cs typeface="+mn-cs"/>
              </a:rPr>
              <a:t> files designed for building with google-test (for C) or FRUIT (for Fortran), doing code coverage, and CI.  One of its best features is that it's well-documented, so the instructions tell you exactly how to add it to your project.  It also has shortcuts for creating nice documentation with </a:t>
            </a:r>
            <a:r>
              <a:rPr lang="en-US" sz="1200" kern="1200" dirty="0" err="1">
                <a:solidFill>
                  <a:schemeClr val="tx1"/>
                </a:solidFill>
                <a:effectLst/>
                <a:latin typeface="+mn-lt"/>
                <a:ea typeface="+mn-ea"/>
                <a:cs typeface="+mn-cs"/>
              </a:rPr>
              <a:t>doxygen</a:t>
            </a:r>
            <a:r>
              <a:rPr lang="en-US" sz="1200" kern="1200" dirty="0">
                <a:solidFill>
                  <a:schemeClr val="tx1"/>
                </a:solidFill>
                <a:effectLst/>
                <a:latin typeface="+mn-lt"/>
                <a:ea typeface="+mn-ea"/>
                <a:cs typeface="+mn-cs"/>
              </a:rPr>
              <a:t> plus Sphinx.  The terminal output I'm showing here demonstrates that you can build an "empty" project and get tests working out of the box.</a:t>
            </a:r>
          </a:p>
        </p:txBody>
      </p:sp>
      <p:sp>
        <p:nvSpPr>
          <p:cNvPr id="4" name="Slide Number Placeholder 3"/>
          <p:cNvSpPr>
            <a:spLocks noGrp="1"/>
          </p:cNvSpPr>
          <p:nvPr>
            <p:ph type="sldNum" sz="quarter" idx="5"/>
          </p:nvPr>
        </p:nvSpPr>
        <p:spPr/>
        <p:txBody>
          <a:bodyPr/>
          <a:lstStyle/>
          <a:p>
            <a:fld id="{54E672D7-8E2D-4611-973D-F4591A707C34}" type="slidenum">
              <a:rPr lang="en-US" smtClean="0"/>
              <a:t>12</a:t>
            </a:fld>
            <a:endParaRPr lang="en-US"/>
          </a:p>
        </p:txBody>
      </p:sp>
    </p:spTree>
    <p:extLst>
      <p:ext uri="{BB962C8B-B14F-4D97-AF65-F5344CB8AC3E}">
        <p14:creationId xmlns:p14="http://schemas.microsoft.com/office/powerpoint/2010/main" val="42551281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If you've passed these initial hurdles, and you want to go further, there are yet more options to explore.  I already mentioned </a:t>
            </a:r>
            <a:r>
              <a:rPr lang="en-US" sz="1200" kern="1200" dirty="0" err="1">
                <a:solidFill>
                  <a:schemeClr val="tx1"/>
                </a:solidFill>
                <a:effectLst/>
                <a:latin typeface="+mn-lt"/>
                <a:ea typeface="+mn-ea"/>
                <a:cs typeface="+mn-cs"/>
              </a:rPr>
              <a:t>ctest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pytest</a:t>
            </a:r>
            <a:r>
              <a:rPr lang="en-US" sz="1200" kern="1200" dirty="0">
                <a:solidFill>
                  <a:schemeClr val="tx1"/>
                </a:solidFill>
                <a:effectLst/>
                <a:latin typeface="+mn-lt"/>
                <a:ea typeface="+mn-ea"/>
                <a:cs typeface="+mn-cs"/>
              </a:rPr>
              <a:t> for compiled and python codes.  Test coverage for compiled codes can be checked with </a:t>
            </a:r>
            <a:r>
              <a:rPr lang="en-US" sz="1200" kern="1200" dirty="0" err="1">
                <a:solidFill>
                  <a:schemeClr val="tx1"/>
                </a:solidFill>
                <a:effectLst/>
                <a:latin typeface="+mn-lt"/>
                <a:ea typeface="+mn-ea"/>
                <a:cs typeface="+mn-cs"/>
              </a:rPr>
              <a:t>gcov</a:t>
            </a:r>
            <a:r>
              <a:rPr lang="en-US" sz="1200" kern="1200" dirty="0">
                <a:solidFill>
                  <a:schemeClr val="tx1"/>
                </a:solidFill>
                <a:effectLst/>
                <a:latin typeface="+mn-lt"/>
                <a:ea typeface="+mn-ea"/>
                <a:cs typeface="+mn-cs"/>
              </a:rPr>
              <a:t>, or ell-</a:t>
            </a:r>
            <a:r>
              <a:rPr lang="en-US" sz="1200" kern="1200" dirty="0" err="1">
                <a:solidFill>
                  <a:schemeClr val="tx1"/>
                </a:solidFill>
                <a:effectLst/>
                <a:latin typeface="+mn-lt"/>
                <a:ea typeface="+mn-ea"/>
                <a:cs typeface="+mn-cs"/>
              </a:rPr>
              <a:t>cov</a:t>
            </a:r>
            <a:r>
              <a:rPr lang="en-US" sz="1200" kern="1200" dirty="0">
                <a:solidFill>
                  <a:schemeClr val="tx1"/>
                </a:solidFill>
                <a:effectLst/>
                <a:latin typeface="+mn-lt"/>
                <a:ea typeface="+mn-ea"/>
                <a:cs typeface="+mn-cs"/>
              </a:rPr>
              <a:t> (to output browsable HTML). Static source code analysis is provided by compiler warnings, but also by the clang-tidy project (for C++).  In python, you can use </a:t>
            </a:r>
            <a:r>
              <a:rPr lang="en-US" sz="1200" kern="1200" dirty="0" err="1">
                <a:solidFill>
                  <a:schemeClr val="tx1"/>
                </a:solidFill>
                <a:effectLst/>
                <a:latin typeface="+mn-lt"/>
                <a:ea typeface="+mn-ea"/>
                <a:cs typeface="+mn-cs"/>
              </a:rPr>
              <a:t>pytest-cov</a:t>
            </a:r>
            <a:r>
              <a:rPr lang="en-US" sz="1200" kern="1200" dirty="0">
                <a:solidFill>
                  <a:schemeClr val="tx1"/>
                </a:solidFill>
                <a:effectLst/>
                <a:latin typeface="+mn-lt"/>
                <a:ea typeface="+mn-ea"/>
                <a:cs typeface="+mn-cs"/>
              </a:rPr>
              <a:t> for coverage and </a:t>
            </a:r>
            <a:r>
              <a:rPr lang="en-US" sz="1200" kern="1200" dirty="0" err="1">
                <a:solidFill>
                  <a:schemeClr val="tx1"/>
                </a:solidFill>
                <a:effectLst/>
                <a:latin typeface="+mn-lt"/>
                <a:ea typeface="+mn-ea"/>
                <a:cs typeface="+mn-cs"/>
              </a:rPr>
              <a:t>pylint</a:t>
            </a:r>
            <a:r>
              <a:rPr lang="en-US" sz="1200" kern="1200" dirty="0">
                <a:solidFill>
                  <a:schemeClr val="tx1"/>
                </a:solidFill>
                <a:effectLst/>
                <a:latin typeface="+mn-lt"/>
                <a:ea typeface="+mn-ea"/>
                <a:cs typeface="+mn-cs"/>
              </a:rPr>
              <a:t> or flake8 for static source code analysis.</a:t>
            </a:r>
          </a:p>
        </p:txBody>
      </p:sp>
      <p:sp>
        <p:nvSpPr>
          <p:cNvPr id="4" name="Slide Number Placeholder 3"/>
          <p:cNvSpPr>
            <a:spLocks noGrp="1"/>
          </p:cNvSpPr>
          <p:nvPr>
            <p:ph type="sldNum" sz="quarter" idx="5"/>
          </p:nvPr>
        </p:nvSpPr>
        <p:spPr/>
        <p:txBody>
          <a:bodyPr/>
          <a:lstStyle/>
          <a:p>
            <a:fld id="{54E672D7-8E2D-4611-973D-F4591A707C34}" type="slidenum">
              <a:rPr lang="en-US" smtClean="0"/>
              <a:t>13</a:t>
            </a:fld>
            <a:endParaRPr lang="en-US"/>
          </a:p>
        </p:txBody>
      </p:sp>
    </p:spTree>
    <p:extLst>
      <p:ext uri="{BB962C8B-B14F-4D97-AF65-F5344CB8AC3E}">
        <p14:creationId xmlns:p14="http://schemas.microsoft.com/office/powerpoint/2010/main" val="1218214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also online services that will run those tools on your project and help with visualizing the results.  Code coverage analysis is a useful thing because it lets you quickly find parts of your code that you have not yet written tests for.</a:t>
            </a:r>
          </a:p>
        </p:txBody>
      </p:sp>
      <p:sp>
        <p:nvSpPr>
          <p:cNvPr id="4" name="Slide Number Placeholder 3"/>
          <p:cNvSpPr>
            <a:spLocks noGrp="1"/>
          </p:cNvSpPr>
          <p:nvPr>
            <p:ph type="sldNum" sz="quarter" idx="5"/>
          </p:nvPr>
        </p:nvSpPr>
        <p:spPr/>
        <p:txBody>
          <a:bodyPr/>
          <a:lstStyle/>
          <a:p>
            <a:fld id="{54E672D7-8E2D-4611-973D-F4591A707C34}" type="slidenum">
              <a:rPr lang="en-US" smtClean="0"/>
              <a:t>14</a:t>
            </a:fld>
            <a:endParaRPr lang="en-US"/>
          </a:p>
        </p:txBody>
      </p:sp>
    </p:spTree>
    <p:extLst>
      <p:ext uri="{BB962C8B-B14F-4D97-AF65-F5344CB8AC3E}">
        <p14:creationId xmlns:p14="http://schemas.microsoft.com/office/powerpoint/2010/main" val="20390899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an example of the graphical coverage summary you can get with hosted services.  There's </a:t>
            </a:r>
            <a:r>
              <a:rPr lang="en-US" sz="1200" kern="1200" dirty="0" err="1">
                <a:solidFill>
                  <a:schemeClr val="tx1"/>
                </a:solidFill>
                <a:effectLst/>
                <a:latin typeface="+mn-lt"/>
                <a:ea typeface="+mn-ea"/>
                <a:cs typeface="+mn-cs"/>
              </a:rPr>
              <a:t>youtube</a:t>
            </a:r>
            <a:r>
              <a:rPr lang="en-US" sz="1200" kern="1200">
                <a:solidFill>
                  <a:schemeClr val="tx1"/>
                </a:solidFill>
                <a:effectLst/>
                <a:latin typeface="+mn-lt"/>
                <a:ea typeface="+mn-ea"/>
                <a:cs typeface="+mn-cs"/>
              </a:rPr>
              <a:t> tutorials for implementing these sorts of things.</a:t>
            </a:r>
          </a:p>
        </p:txBody>
      </p:sp>
      <p:sp>
        <p:nvSpPr>
          <p:cNvPr id="4" name="Slide Number Placeholder 3"/>
          <p:cNvSpPr>
            <a:spLocks noGrp="1"/>
          </p:cNvSpPr>
          <p:nvPr>
            <p:ph type="sldNum" sz="quarter" idx="10"/>
          </p:nvPr>
        </p:nvSpPr>
        <p:spPr/>
        <p:txBody>
          <a:bodyPr/>
          <a:lstStyle/>
          <a:p>
            <a:fld id="{54E672D7-8E2D-4611-973D-F4591A707C34}" type="slidenum">
              <a:rPr lang="en-US" smtClean="0"/>
              <a:t>16</a:t>
            </a:fld>
            <a:endParaRPr lang="en-US"/>
          </a:p>
        </p:txBody>
      </p:sp>
    </p:spTree>
    <p:extLst>
      <p:ext uri="{BB962C8B-B14F-4D97-AF65-F5344CB8AC3E}">
        <p14:creationId xmlns:p14="http://schemas.microsoft.com/office/powerpoint/2010/main" val="29538389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E672D7-8E2D-4611-973D-F4591A707C34}" type="slidenum">
              <a:rPr lang="en-US" smtClean="0"/>
              <a:t>17</a:t>
            </a:fld>
            <a:endParaRPr lang="en-US"/>
          </a:p>
        </p:txBody>
      </p:sp>
    </p:spTree>
    <p:extLst>
      <p:ext uri="{BB962C8B-B14F-4D97-AF65-F5344CB8AC3E}">
        <p14:creationId xmlns:p14="http://schemas.microsoft.com/office/powerpoint/2010/main" val="1999427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you can see from our tutorial schedule, software testing is divided up into three talks.  Part one covers the context for creating a testing strategy, and part two walks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through test driven </a:t>
            </a:r>
            <a:r>
              <a:rPr lang="en-US" sz="1200" kern="1200" dirty="0" err="1">
                <a:solidFill>
                  <a:schemeClr val="tx1"/>
                </a:solidFill>
                <a:effectLst/>
                <a:latin typeface="+mn-lt"/>
                <a:ea typeface="+mn-ea"/>
                <a:cs typeface="+mn-cs"/>
              </a:rPr>
              <a:t>devlopment</a:t>
            </a:r>
            <a:r>
              <a:rPr lang="en-US" sz="1200" kern="1200" dirty="0">
                <a:solidFill>
                  <a:schemeClr val="tx1"/>
                </a:solidFill>
                <a:effectLst/>
                <a:latin typeface="+mn-lt"/>
                <a:ea typeface="+mn-ea"/>
                <a:cs typeface="+mn-cs"/>
              </a:rPr>
              <a:t> and part 3 provides guidelines and experiences from our teams.  Ideally, testing is one facet of the software design process.  So after we get our feet wet with simple testing ideas, we'll go to David's talk on software design.  Then we'll present our experiences in designing a testing strategy for more complex projects.</a:t>
            </a:r>
          </a:p>
        </p:txBody>
      </p:sp>
      <p:sp>
        <p:nvSpPr>
          <p:cNvPr id="4" name="Slide Number Placeholder 3"/>
          <p:cNvSpPr>
            <a:spLocks noGrp="1"/>
          </p:cNvSpPr>
          <p:nvPr>
            <p:ph type="sldNum" sz="quarter" idx="5"/>
          </p:nvPr>
        </p:nvSpPr>
        <p:spPr/>
        <p:txBody>
          <a:bodyPr/>
          <a:lstStyle/>
          <a:p>
            <a:fld id="{54E672D7-8E2D-4611-973D-F4591A707C34}" type="slidenum">
              <a:rPr lang="en-US" smtClean="0"/>
              <a:t>3</a:t>
            </a:fld>
            <a:endParaRPr lang="en-US"/>
          </a:p>
        </p:txBody>
      </p:sp>
    </p:spTree>
    <p:extLst>
      <p:ext uri="{BB962C8B-B14F-4D97-AF65-F5344CB8AC3E}">
        <p14:creationId xmlns:p14="http://schemas.microsoft.com/office/powerpoint/2010/main" val="6143723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Scientific software development is a complex business, involving expertise in many different subject areas.  Domain experts have a set of models in mind.  They will propose equations and models.  They should also have validation checks arising from physical and mathematical properties of their models: like conserved quantities and analytical solutions.  Applied mathematicians work with solvers and </a:t>
            </a:r>
            <a:r>
              <a:rPr lang="en-US" sz="1200" kern="1200" dirty="0" err="1">
                <a:solidFill>
                  <a:schemeClr val="tx1"/>
                </a:solidFill>
                <a:effectLst/>
                <a:latin typeface="+mn-lt"/>
                <a:ea typeface="+mn-ea"/>
                <a:cs typeface="+mn-cs"/>
              </a:rPr>
              <a:t>discretizations</a:t>
            </a:r>
            <a:r>
              <a:rPr lang="en-US" sz="1200" kern="1200" dirty="0">
                <a:solidFill>
                  <a:schemeClr val="tx1"/>
                </a:solidFill>
                <a:effectLst/>
                <a:latin typeface="+mn-lt"/>
                <a:ea typeface="+mn-ea"/>
                <a:cs typeface="+mn-cs"/>
              </a:rPr>
              <a:t>.  They should contribute a good understanding of function spaces and convergence criteria - which address model fidelity, accuracy, and stability.  Computer scientists map problem details into programming languages.  They contribute extensible and interoperable frameworks that maximize both productivity and performance.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For the project team to work together effectively, they need to iterate on features that move toward their science objectives.  Testing happens automatically and naturally, but is not always recognized and archived.</a:t>
            </a:r>
          </a:p>
        </p:txBody>
      </p:sp>
      <p:sp>
        <p:nvSpPr>
          <p:cNvPr id="4" name="Slide Number Placeholder 3"/>
          <p:cNvSpPr>
            <a:spLocks noGrp="1"/>
          </p:cNvSpPr>
          <p:nvPr>
            <p:ph type="sldNum" sz="quarter" idx="5"/>
          </p:nvPr>
        </p:nvSpPr>
        <p:spPr/>
        <p:txBody>
          <a:bodyPr/>
          <a:lstStyle/>
          <a:p>
            <a:fld id="{54E672D7-8E2D-4611-973D-F4591A707C34}" type="slidenum">
              <a:rPr lang="en-US" smtClean="0"/>
              <a:t>4</a:t>
            </a:fld>
            <a:endParaRPr lang="en-US"/>
          </a:p>
        </p:txBody>
      </p:sp>
    </p:spTree>
    <p:extLst>
      <p:ext uri="{BB962C8B-B14F-4D97-AF65-F5344CB8AC3E}">
        <p14:creationId xmlns:p14="http://schemas.microsoft.com/office/powerpoint/2010/main" val="33554369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During initial development, functionality is tested as it's added.  These activities should be recognized as tests, and stored for future use.  Especially important are synthetic use cases that check accuracy and stability, as well as the models themselves.  It may take some extra work, but it's very worthwhile to design data-structures that allow algorithms to interoperate, and to save that information in the form of tests.</a:t>
            </a:r>
          </a:p>
          <a:p>
            <a:r>
              <a:rPr lang="en-US" sz="1200" kern="1200" dirty="0">
                <a:solidFill>
                  <a:schemeClr val="tx1"/>
                </a:solidFill>
                <a:effectLst/>
                <a:latin typeface="+mn-lt"/>
                <a:ea typeface="+mn-ea"/>
                <a:cs typeface="+mn-cs"/>
              </a:rPr>
              <a:t>After development, those tests become even more important.</a:t>
            </a:r>
          </a:p>
          <a:p>
            <a:r>
              <a:rPr lang="en-US" sz="1200" kern="1200" dirty="0">
                <a:solidFill>
                  <a:schemeClr val="tx1"/>
                </a:solidFill>
                <a:effectLst/>
                <a:latin typeface="+mn-lt"/>
                <a:ea typeface="+mn-ea"/>
                <a:cs typeface="+mn-cs"/>
              </a:rPr>
              <a:t>They help check the behavior of existing codes when adding new capabilities.  They serve as baselines and checks when upgrading existing algorithms.  For example, hardware vendors are usually willing to help accelerate your algorithms - as long as they have a good test suite to check their optimization work.  Tests also show project status to help direct code </a:t>
            </a:r>
            <a:r>
              <a:rPr lang="en-US" sz="1200" kern="1200" dirty="0" err="1">
                <a:solidFill>
                  <a:schemeClr val="tx1"/>
                </a:solidFill>
                <a:effectLst/>
                <a:latin typeface="+mn-lt"/>
                <a:ea typeface="+mn-ea"/>
                <a:cs typeface="+mn-cs"/>
              </a:rPr>
              <a:t>maintanence</a:t>
            </a:r>
            <a:r>
              <a:rPr lang="en-US" sz="1200" kern="1200" dirty="0">
                <a:solidFill>
                  <a:schemeClr val="tx1"/>
                </a:solidFill>
                <a:effectLst/>
                <a:latin typeface="+mn-lt"/>
                <a:ea typeface="+mn-ea"/>
                <a:cs typeface="+mn-cs"/>
              </a:rPr>
              <a:t>.  Finally, tests are critical when preparing for a production release of your code to the community.</a:t>
            </a:r>
          </a:p>
        </p:txBody>
      </p:sp>
      <p:sp>
        <p:nvSpPr>
          <p:cNvPr id="4" name="Slide Number Placeholder 3"/>
          <p:cNvSpPr>
            <a:spLocks noGrp="1"/>
          </p:cNvSpPr>
          <p:nvPr>
            <p:ph type="sldNum" sz="quarter" idx="5"/>
          </p:nvPr>
        </p:nvSpPr>
        <p:spPr/>
        <p:txBody>
          <a:bodyPr/>
          <a:lstStyle/>
          <a:p>
            <a:fld id="{54E672D7-8E2D-4611-973D-F4591A707C34}" type="slidenum">
              <a:rPr lang="en-US" smtClean="0"/>
              <a:t>5</a:t>
            </a:fld>
            <a:endParaRPr lang="en-US"/>
          </a:p>
        </p:txBody>
      </p:sp>
    </p:spTree>
    <p:extLst>
      <p:ext uri="{BB962C8B-B14F-4D97-AF65-F5344CB8AC3E}">
        <p14:creationId xmlns:p14="http://schemas.microsoft.com/office/powerpoint/2010/main" val="3800058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 testing plays an integral role in the software development process.  Here's a summary of practices detected by scanning </a:t>
            </a:r>
            <a:r>
              <a:rPr lang="en-US" sz="1200" kern="1200" dirty="0" err="1">
                <a:solidFill>
                  <a:schemeClr val="tx1"/>
                </a:solidFill>
                <a:effectLst/>
                <a:latin typeface="+mn-lt"/>
                <a:ea typeface="+mn-ea"/>
                <a:cs typeface="+mn-cs"/>
              </a:rPr>
              <a:t>github</a:t>
            </a:r>
            <a:r>
              <a:rPr lang="en-US" sz="1200" kern="1200" dirty="0">
                <a:solidFill>
                  <a:schemeClr val="tx1"/>
                </a:solidFill>
                <a:effectLst/>
                <a:latin typeface="+mn-lt"/>
                <a:ea typeface="+mn-ea"/>
                <a:cs typeface="+mn-cs"/>
              </a:rPr>
              <a:t> repositories associated with groups developing scientific software.  About half of them have some files or folders named "test." This is roughly the same percentage as have README-s, and slightly less than the number of repositories with build systems.  So, the community recognizes the importance of testing your code.</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781572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presentation will, hopefully, have some useful advice for each of the following groups.  Those new to software testing can find advice for getting started in this first half.  Those working with legacy projects needing a testing system, as well as practitioners looking to improve their testing strategy should benefit from definitions in this half, as well as examples in the second half.</a:t>
            </a:r>
          </a:p>
        </p:txBody>
      </p:sp>
      <p:sp>
        <p:nvSpPr>
          <p:cNvPr id="4" name="Slide Number Placeholder 3"/>
          <p:cNvSpPr>
            <a:spLocks noGrp="1"/>
          </p:cNvSpPr>
          <p:nvPr>
            <p:ph type="sldNum" sz="quarter" idx="5"/>
          </p:nvPr>
        </p:nvSpPr>
        <p:spPr/>
        <p:txBody>
          <a:bodyPr/>
          <a:lstStyle/>
          <a:p>
            <a:fld id="{54E672D7-8E2D-4611-973D-F4591A707C34}" type="slidenum">
              <a:rPr lang="en-US" smtClean="0"/>
              <a:t>7</a:t>
            </a:fld>
            <a:endParaRPr lang="en-US"/>
          </a:p>
        </p:txBody>
      </p:sp>
    </p:spTree>
    <p:extLst>
      <p:ext uri="{BB962C8B-B14F-4D97-AF65-F5344CB8AC3E}">
        <p14:creationId xmlns:p14="http://schemas.microsoft.com/office/powerpoint/2010/main" val="1846859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There are many kinds of tests - and entire volumes have been written on the subject.  Here I will point out that the purpose of tests are to build confidence that your software is doing what it's supposed to do.  There is a theorem called the "Curry-Howard Isomorphism."  It states that programs are proofs, and proofs are programs.  So every step in your program is building something up.  Tests are a part of a verification process that check each step of the building process is building the mathematical object it's supposed to.  The verification process needs to look at all these little steps and show the steps work as expected.  Tests are the implementation part of that process.</a:t>
            </a:r>
          </a:p>
          <a:p>
            <a:r>
              <a:rPr lang="en-US" sz="1200" kern="1200" dirty="0">
                <a:solidFill>
                  <a:schemeClr val="tx1"/>
                </a:solidFill>
                <a:effectLst/>
                <a:latin typeface="+mn-lt"/>
                <a:ea typeface="+mn-ea"/>
                <a:cs typeface="+mn-cs"/>
              </a:rPr>
              <a:t>While verification can check steps in the proof process,</a:t>
            </a:r>
          </a:p>
          <a:p>
            <a:r>
              <a:rPr lang="en-US" sz="1200" kern="1200" dirty="0">
                <a:solidFill>
                  <a:schemeClr val="tx1"/>
                </a:solidFill>
                <a:effectLst/>
                <a:latin typeface="+mn-lt"/>
                <a:ea typeface="+mn-ea"/>
                <a:cs typeface="+mn-cs"/>
              </a:rPr>
              <a:t>validation is a harder problem.  It is outward-looking.  It asks whether</a:t>
            </a:r>
          </a:p>
          <a:p>
            <a:r>
              <a:rPr lang="en-US" sz="1200" kern="1200" dirty="0">
                <a:solidFill>
                  <a:schemeClr val="tx1"/>
                </a:solidFill>
                <a:effectLst/>
                <a:latin typeface="+mn-lt"/>
                <a:ea typeface="+mn-ea"/>
                <a:cs typeface="+mn-cs"/>
              </a:rPr>
              <a:t>your science domain is covered by the models and algorithms you have implemented.  That goes a little beyond testing, but it's good to keep in mind that a correctly implemented code can prove or disprove a scientific model.</a:t>
            </a:r>
          </a:p>
        </p:txBody>
      </p:sp>
      <p:sp>
        <p:nvSpPr>
          <p:cNvPr id="4" name="Slide Number Placeholder 3"/>
          <p:cNvSpPr>
            <a:spLocks noGrp="1"/>
          </p:cNvSpPr>
          <p:nvPr>
            <p:ph type="sldNum" sz="quarter" idx="5"/>
          </p:nvPr>
        </p:nvSpPr>
        <p:spPr/>
        <p:txBody>
          <a:bodyPr/>
          <a:lstStyle/>
          <a:p>
            <a:fld id="{54E672D7-8E2D-4611-973D-F4591A707C34}" type="slidenum">
              <a:rPr lang="en-US" smtClean="0"/>
              <a:t>8</a:t>
            </a:fld>
            <a:endParaRPr lang="en-US"/>
          </a:p>
        </p:txBody>
      </p:sp>
    </p:spTree>
    <p:extLst>
      <p:ext uri="{BB962C8B-B14F-4D97-AF65-F5344CB8AC3E}">
        <p14:creationId xmlns:p14="http://schemas.microsoft.com/office/powerpoint/2010/main" val="24733729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Following the Curry-Howard Isomorphism, you might ask, "What does a program prove?"  A program proves something like: "for all A following assumptions 'X', there is a B such that 'Y'."  A statement like that should hold for individual units of the program, as well as for combinations of those units.  Important conditions “Y” should include basic structure, as well as convergence, stability, and accuracy.  Tests at both the component level and at the systems level are needed.  There's not a strict divide between these levels, but they are often termed "unit" and "integration" tests.</a:t>
            </a:r>
          </a:p>
        </p:txBody>
      </p:sp>
      <p:sp>
        <p:nvSpPr>
          <p:cNvPr id="4" name="Slide Number Placeholder 3"/>
          <p:cNvSpPr>
            <a:spLocks noGrp="1"/>
          </p:cNvSpPr>
          <p:nvPr>
            <p:ph type="sldNum" sz="quarter" idx="5"/>
          </p:nvPr>
        </p:nvSpPr>
        <p:spPr/>
        <p:txBody>
          <a:bodyPr/>
          <a:lstStyle/>
          <a:p>
            <a:fld id="{54E672D7-8E2D-4611-973D-F4591A707C34}" type="slidenum">
              <a:rPr lang="en-US" smtClean="0"/>
              <a:t>9</a:t>
            </a:fld>
            <a:endParaRPr lang="en-US"/>
          </a:p>
        </p:txBody>
      </p:sp>
    </p:spTree>
    <p:extLst>
      <p:ext uri="{BB962C8B-B14F-4D97-AF65-F5344CB8AC3E}">
        <p14:creationId xmlns:p14="http://schemas.microsoft.com/office/powerpoint/2010/main" val="22741626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Research software has unique challenges as compared to industrial software.  In fact, even at big tech. industries, if you ask the research division "What are your requirements for testing research software?" they won't be able to give you a concrete answer.  That's because research software explores areas where we don't yet know the expected outcome.  After all the "expected" behavior has been checked, we have to rely on domain experts to help validate the model and iterate on design.</a:t>
            </a:r>
          </a:p>
          <a:p>
            <a:r>
              <a:rPr lang="en-US" sz="1200" kern="1200" dirty="0">
                <a:solidFill>
                  <a:schemeClr val="tx1"/>
                </a:solidFill>
                <a:effectLst/>
                <a:latin typeface="+mn-lt"/>
                <a:ea typeface="+mn-ea"/>
                <a:cs typeface="+mn-cs"/>
              </a:rPr>
              <a:t>Legacy codes have more definite expected behaviors, but, if the tests have been lost in the mists of time, adding tests is a difficult problem.  It's necessary to re-examine assumptions about the inputs, and their effects on which parts of the code are exercised.  Often, it can be difficult to tell how parts of the code interact, and what everything is supposed to be doing.</a:t>
            </a:r>
          </a:p>
          <a:p>
            <a:r>
              <a:rPr lang="en-US" sz="1200" kern="1200" dirty="0">
                <a:solidFill>
                  <a:schemeClr val="tx1"/>
                </a:solidFill>
                <a:effectLst/>
                <a:latin typeface="+mn-lt"/>
                <a:ea typeface="+mn-ea"/>
                <a:cs typeface="+mn-cs"/>
              </a:rPr>
              <a:t>When trying to release a code, the challenges are different still.  Usually, what is wanted is a thorough code review to verify that each part of the code addresses its intended use case.  Verification is a very cost effective way to ensure that code defects don't get through.</a:t>
            </a:r>
          </a:p>
        </p:txBody>
      </p:sp>
      <p:sp>
        <p:nvSpPr>
          <p:cNvPr id="4" name="Slide Number Placeholder 3"/>
          <p:cNvSpPr>
            <a:spLocks noGrp="1"/>
          </p:cNvSpPr>
          <p:nvPr>
            <p:ph type="sldNum" sz="quarter" idx="5"/>
          </p:nvPr>
        </p:nvSpPr>
        <p:spPr/>
        <p:txBody>
          <a:bodyPr/>
          <a:lstStyle/>
          <a:p>
            <a:fld id="{54E672D7-8E2D-4611-973D-F4591A707C34}" type="slidenum">
              <a:rPr lang="en-US" smtClean="0"/>
              <a:t>10</a:t>
            </a:fld>
            <a:endParaRPr lang="en-US"/>
          </a:p>
        </p:txBody>
      </p:sp>
    </p:spTree>
    <p:extLst>
      <p:ext uri="{BB962C8B-B14F-4D97-AF65-F5344CB8AC3E}">
        <p14:creationId xmlns:p14="http://schemas.microsoft.com/office/powerpoint/2010/main" val="27943588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 Id="rId9"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063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1810" y="1848659"/>
            <a:ext cx="2108499" cy="914400"/>
          </a:xfrm>
          <a:prstGeom prst="rect">
            <a:avLst/>
          </a:prstGeom>
        </p:spPr>
      </p:pic>
    </p:spTree>
    <p:extLst>
      <p:ext uri="{BB962C8B-B14F-4D97-AF65-F5344CB8AC3E}">
        <p14:creationId xmlns:p14="http://schemas.microsoft.com/office/powerpoint/2010/main" val="32492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E2177C6-060C-4445-8C10-ADA6D3CE5F74}"/>
              </a:ext>
            </a:extLst>
          </p:cNvPr>
          <p:cNvSpPr/>
          <p:nvPr userDrawn="1"/>
        </p:nvSpPr>
        <p:spPr>
          <a:xfrm>
            <a:off x="0" y="6186396"/>
            <a:ext cx="12188825" cy="671604"/>
          </a:xfrm>
          <a:prstGeom prst="rect">
            <a:avLst/>
          </a:prstGeom>
          <a:solidFill>
            <a:schemeClr val="accent1">
              <a:lumMod val="75000"/>
            </a:schemeClr>
          </a:solid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548640" tIns="45720" rIns="45720" bIns="45720" numCol="1" spcCol="0" rtlCol="0" fromWordArt="0" anchor="ctr" anchorCtr="0" forceAA="0" compatLnSpc="1">
            <a:prstTxWarp prst="textNoShape">
              <a:avLst/>
            </a:prstTxWarp>
            <a:noAutofit/>
          </a:bodyPr>
          <a:lstStyle/>
          <a:p>
            <a:pPr algn="l">
              <a:lnSpc>
                <a:spcPct val="90000"/>
              </a:lnSpc>
            </a:pPr>
            <a:r>
              <a:rPr lang="en-US" sz="1600" dirty="0">
                <a:ln>
                  <a:noFill/>
                </a:ln>
                <a:solidFill>
                  <a:schemeClr val="bg1"/>
                </a:solidFill>
              </a:rPr>
              <a:t>exascaleproject.org</a:t>
            </a:r>
          </a:p>
        </p:txBody>
      </p:sp>
      <p:sp>
        <p:nvSpPr>
          <p:cNvPr id="22" name="Rectangle 21"/>
          <p:cNvSpPr/>
          <p:nvPr userDrawn="1"/>
        </p:nvSpPr>
        <p:spPr>
          <a:xfrm>
            <a:off x="8305800" y="5921829"/>
            <a:ext cx="3883025" cy="936171"/>
          </a:xfrm>
          <a:prstGeom prst="rect">
            <a:avLst/>
          </a:prstGeom>
          <a:noFill/>
          <a:ln>
            <a:no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2" name="Title 1"/>
          <p:cNvSpPr>
            <a:spLocks noGrp="1"/>
          </p:cNvSpPr>
          <p:nvPr userDrawn="1">
            <p:ph type="ctrTitle"/>
          </p:nvPr>
        </p:nvSpPr>
        <p:spPr>
          <a:xfrm>
            <a:off x="3177633" y="503144"/>
            <a:ext cx="8292316" cy="1030930"/>
          </a:xfrm>
        </p:spPr>
        <p:txBody>
          <a:bodyPr anchor="b"/>
          <a:lstStyle>
            <a:lvl1pPr algn="l">
              <a:defRPr sz="3200" b="1">
                <a:solidFill>
                  <a:schemeClr val="tx1"/>
                </a:solidFill>
                <a:latin typeface="+mn-lt"/>
              </a:defRPr>
            </a:lvl1pPr>
          </a:lstStyle>
          <a:p>
            <a:r>
              <a:rPr lang="en-US"/>
              <a:t>Click to edit Master title style</a:t>
            </a:r>
            <a:endParaRPr lang="en-US" dirty="0"/>
          </a:p>
        </p:txBody>
      </p:sp>
      <p:sp>
        <p:nvSpPr>
          <p:cNvPr id="3" name="Subtitle 2"/>
          <p:cNvSpPr>
            <a:spLocks noGrp="1"/>
          </p:cNvSpPr>
          <p:nvPr userDrawn="1">
            <p:ph type="subTitle" idx="1"/>
          </p:nvPr>
        </p:nvSpPr>
        <p:spPr>
          <a:xfrm>
            <a:off x="3177632" y="2085962"/>
            <a:ext cx="8292317" cy="2855300"/>
          </a:xfrm>
        </p:spPr>
        <p:txBody>
          <a:bodyPr lIns="109728"/>
          <a:lstStyle>
            <a:lvl1pPr marL="0" indent="0" algn="l">
              <a:buNone/>
              <a:defRPr sz="2400">
                <a:solidFill>
                  <a:schemeClr val="tx1"/>
                </a:solidFill>
                <a:latin typeface="Arial" panose="020B06040202020202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62749" y="483164"/>
            <a:ext cx="2050840" cy="935496"/>
          </a:xfrm>
          <a:prstGeom prst="rect">
            <a:avLst/>
          </a:prstGeom>
        </p:spPr>
      </p:pic>
      <p:pic>
        <p:nvPicPr>
          <p:cNvPr id="16" name="Picture 15"/>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7289921" y="6322747"/>
            <a:ext cx="2409477" cy="401008"/>
          </a:xfrm>
          <a:prstGeom prst="rect">
            <a:avLst/>
          </a:prstGeom>
        </p:spPr>
      </p:pic>
      <p:pic>
        <p:nvPicPr>
          <p:cNvPr id="17" name="Picture 16"/>
          <p:cNvPicPr>
            <a:picLocks noChangeAspect="1"/>
          </p:cNvPicPr>
          <p:nvPr userDrawn="1"/>
        </p:nvPicPr>
        <p:blipFill rotWithShape="1">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rcRect b="70693"/>
          <a:stretch/>
        </p:blipFill>
        <p:spPr>
          <a:xfrm>
            <a:off x="10204521" y="6307740"/>
            <a:ext cx="1367541" cy="428915"/>
          </a:xfrm>
          <a:prstGeom prst="rect">
            <a:avLst/>
          </a:prstGeom>
        </p:spPr>
      </p:pic>
      <p:pic>
        <p:nvPicPr>
          <p:cNvPr id="8" name="Picture 7" descr="A picture containing shape&#10;&#10;Description automatically generated">
            <a:extLst>
              <a:ext uri="{FF2B5EF4-FFF2-40B4-BE49-F238E27FC236}">
                <a16:creationId xmlns:a16="http://schemas.microsoft.com/office/drawing/2014/main" id="{C432A180-7341-4E28-8C2B-73F9AB53D13F}"/>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33920" y="1848659"/>
            <a:ext cx="2108499" cy="914400"/>
          </a:xfrm>
          <a:prstGeom prst="rect">
            <a:avLst/>
          </a:prstGeom>
        </p:spPr>
      </p:pic>
      <p:pic>
        <p:nvPicPr>
          <p:cNvPr id="13" name="Picture 2" descr="https://licensebuttons.net/l/by/4.0/88x31.png">
            <a:extLst>
              <a:ext uri="{FF2B5EF4-FFF2-40B4-BE49-F238E27FC236}">
                <a16:creationId xmlns:a16="http://schemas.microsoft.com/office/drawing/2014/main" id="{FAFD7D99-41CA-4FD0-9396-9C5659F22045}"/>
              </a:ext>
            </a:extLst>
          </p:cNvPr>
          <p:cNvPicPr>
            <a:picLocks noChangeAspect="1" noChangeArrowheads="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969069" y="5841262"/>
            <a:ext cx="838200" cy="295275"/>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D022D1C-99FF-490C-8690-D8081D33C0AF}"/>
              </a:ext>
            </a:extLst>
          </p:cNvPr>
          <p:cNvSpPr txBox="1"/>
          <p:nvPr userDrawn="1"/>
        </p:nvSpPr>
        <p:spPr>
          <a:xfrm>
            <a:off x="1810964" y="5776533"/>
            <a:ext cx="1171114" cy="424732"/>
          </a:xfrm>
          <a:prstGeom prst="rect">
            <a:avLst/>
          </a:prstGeom>
          <a:noFill/>
        </p:spPr>
        <p:txBody>
          <a:bodyPr wrap="square" rtlCol="0">
            <a:spAutoFit/>
          </a:bodyPr>
          <a:lstStyle/>
          <a:p>
            <a:pPr algn="ctr">
              <a:lnSpc>
                <a:spcPct val="90000"/>
              </a:lnSpc>
            </a:pPr>
            <a:r>
              <a:rPr lang="en-US" sz="1200" dirty="0"/>
              <a:t>See slide 2 for license details</a:t>
            </a:r>
          </a:p>
        </p:txBody>
      </p:sp>
      <p:pic>
        <p:nvPicPr>
          <p:cNvPr id="15" name="Picture 14">
            <a:extLst>
              <a:ext uri="{FF2B5EF4-FFF2-40B4-BE49-F238E27FC236}">
                <a16:creationId xmlns:a16="http://schemas.microsoft.com/office/drawing/2014/main" id="{C554CDC7-44CF-4751-9869-0265C8E01840}"/>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333211" y="3189686"/>
            <a:ext cx="2109916" cy="905256"/>
          </a:xfrm>
          <a:prstGeom prst="rect">
            <a:avLst/>
          </a:prstGeom>
        </p:spPr>
      </p:pic>
    </p:spTree>
    <p:extLst>
      <p:ext uri="{BB962C8B-B14F-4D97-AF65-F5344CB8AC3E}">
        <p14:creationId xmlns:p14="http://schemas.microsoft.com/office/powerpoint/2010/main" val="4512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2473" cy="914400"/>
          </a:xfrm>
        </p:spPr>
        <p:txBody>
          <a:bodyPr anchor="t" anchorCtr="0"/>
          <a:lstStyle/>
          <a:p>
            <a:r>
              <a:rPr lang="en-US"/>
              <a:t>Click to edit Master title style</a:t>
            </a:r>
            <a:endParaRPr lang="en-US" dirty="0"/>
          </a:p>
        </p:txBody>
      </p:sp>
      <p:sp>
        <p:nvSpPr>
          <p:cNvPr id="3" name="Content Placeholder 2"/>
          <p:cNvSpPr>
            <a:spLocks noGrp="1"/>
          </p:cNvSpPr>
          <p:nvPr>
            <p:ph idx="1" hasCustomPrompt="1"/>
          </p:nvPr>
        </p:nvSpPr>
        <p:spPr>
          <a:xfrm>
            <a:off x="365760" y="1737360"/>
            <a:ext cx="11369809" cy="4047778"/>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marL="1482725" indent="-222250">
              <a:buFont typeface="Arial" panose="020B0604020202020204" pitchFamily="34" charset="0"/>
              <a:buChar cha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level0.4	</a:t>
            </a:r>
          </a:p>
        </p:txBody>
      </p:sp>
    </p:spTree>
    <p:extLst>
      <p:ext uri="{BB962C8B-B14F-4D97-AF65-F5344CB8AC3E}">
        <p14:creationId xmlns:p14="http://schemas.microsoft.com/office/powerpoint/2010/main" val="120922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hasCustomPrompt="1"/>
          </p:nvPr>
        </p:nvSpPr>
        <p:spPr>
          <a:xfrm>
            <a:off x="457200" y="1737360"/>
            <a:ext cx="5588582"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558550"/>
            <a:ext cx="5588582"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buFont typeface="Arial" panose="020B0604020202020204" pitchFamily="34" charset="0"/>
              <a:buChar cha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914" y="1737360"/>
            <a:ext cx="5531934" cy="821190"/>
          </a:xfrm>
          <a:solidFill>
            <a:schemeClr val="accent1">
              <a:lumMod val="40000"/>
              <a:lumOff val="60000"/>
            </a:schemeClr>
          </a:solidFill>
          <a:ln w="19050">
            <a:solidFill>
              <a:schemeClr val="tx2">
                <a:lumMod val="60000"/>
                <a:lumOff val="40000"/>
              </a:schemeClr>
            </a:solidFill>
          </a:ln>
        </p:spPr>
        <p:txBody>
          <a:bodyPr anchor="b"/>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8914" y="2558550"/>
            <a:ext cx="5531934" cy="3373229"/>
          </a:xfrm>
          <a:noFill/>
          <a:ln w="19050">
            <a:gradFill flip="none" rotWithShape="1">
              <a:gsLst>
                <a:gs pos="0">
                  <a:schemeClr val="bg1">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6200000" scaled="1"/>
              <a:tileRect/>
            </a:gradFill>
          </a:ln>
        </p:spPr>
        <p:txBody>
          <a:bodyPr/>
          <a:lstStyle>
            <a:lvl1pPr>
              <a:defRPr sz="2000"/>
            </a:lvl1pPr>
            <a:lvl2pPr>
              <a:defRPr sz="1800"/>
            </a:lvl2pPr>
            <a:lvl3pPr>
              <a:defRPr sz="1600"/>
            </a:lvl3pPr>
            <a:lvl4pPr>
              <a:defRPr sz="1400"/>
            </a:lvl4pPr>
            <a:lvl5pPr marL="1482725" indent="-222250">
              <a:defRPr lang="en-US" sz="16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4864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ad chart">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7465488" cy="810738"/>
          </a:xfrm>
        </p:spPr>
        <p:txBody>
          <a:bodyPr/>
          <a:lstStyle>
            <a:lvl1pPr>
              <a:defRPr sz="2400"/>
            </a:lvl1pPr>
          </a:lstStyle>
          <a:p>
            <a:r>
              <a:rPr lang="en-US"/>
              <a:t>Click to edit Master title style</a:t>
            </a:r>
            <a:endParaRPr lang="en-US" dirty="0"/>
          </a:p>
        </p:txBody>
      </p:sp>
      <p:sp>
        <p:nvSpPr>
          <p:cNvPr id="3" name="Text Placeholder 2"/>
          <p:cNvSpPr>
            <a:spLocks noGrp="1"/>
          </p:cNvSpPr>
          <p:nvPr>
            <p:ph type="body" idx="1" hasCustomPrompt="1"/>
          </p:nvPr>
        </p:nvSpPr>
        <p:spPr>
          <a:xfrm>
            <a:off x="448056"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hasCustomPrompt="1"/>
          </p:nvPr>
        </p:nvSpPr>
        <p:spPr>
          <a:xfrm>
            <a:off x="448056"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buFont typeface="Arial" panose="020B0604020202020204" pitchFamily="34" charset="0"/>
              <a:buChar char="•"/>
              <a:defRPr sz="14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5" name="Text Placeholder 4"/>
          <p:cNvSpPr>
            <a:spLocks noGrp="1"/>
          </p:cNvSpPr>
          <p:nvPr>
            <p:ph type="body" sz="quarter" idx="3" hasCustomPrompt="1"/>
          </p:nvPr>
        </p:nvSpPr>
        <p:spPr>
          <a:xfrm>
            <a:off x="6153912" y="1316736"/>
            <a:ext cx="5605272" cy="347472"/>
          </a:xfrm>
          <a:solidFill>
            <a:schemeClr val="accent3"/>
          </a:solidFill>
          <a:ln w="19050">
            <a:solidFill>
              <a:schemeClr val="tx2">
                <a:lumMod val="60000"/>
                <a:lumOff val="40000"/>
              </a:schemeClr>
            </a:solidFill>
          </a:ln>
        </p:spPr>
        <p:txBody>
          <a:bodyPr anchor="ctr"/>
          <a:lstStyle>
            <a:lvl1pPr marL="0" indent="0">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hasCustomPrompt="1"/>
          </p:nvPr>
        </p:nvSpPr>
        <p:spPr>
          <a:xfrm>
            <a:off x="6153912" y="1655064"/>
            <a:ext cx="5605272" cy="1316736"/>
          </a:xfrm>
          <a:noFill/>
          <a:ln w="19050">
            <a:gradFill flip="none" rotWithShape="1">
              <a:gsLst>
                <a:gs pos="0">
                  <a:schemeClr val="bg1">
                    <a:alpha val="0"/>
                  </a:schemeClr>
                </a:gs>
                <a:gs pos="100000">
                  <a:schemeClr val="accent3"/>
                </a:gs>
              </a:gsLst>
              <a:lin ang="16200000" scaled="1"/>
              <a:tileRect/>
            </a:gradFill>
          </a:ln>
        </p:spPr>
        <p:txBody>
          <a:bodyPr/>
          <a:lstStyle>
            <a:lvl1pPr>
              <a:defRPr sz="1800"/>
            </a:lvl1pPr>
            <a:lvl2pPr>
              <a:defRPr sz="1600"/>
            </a:lvl2pPr>
            <a:lvl3pPr>
              <a:defRPr sz="1400"/>
            </a:lvl3pPr>
            <a:lvl4pPr>
              <a:defRPr sz="1200"/>
            </a:lvl4pPr>
            <a:lvl5pPr marL="1482725" indent="-222250">
              <a:defRPr lang="en-US" sz="1400" kern="1200" dirty="0">
                <a:solidFill>
                  <a:schemeClr val="tx1"/>
                </a:solidFill>
                <a:latin typeface="+mn-lt"/>
                <a:ea typeface="+mn-ea"/>
                <a:cs typeface="+mn-cs"/>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p:txBody>
      </p:sp>
      <p:sp>
        <p:nvSpPr>
          <p:cNvPr id="10" name="Text Placeholder 9">
            <a:extLst>
              <a:ext uri="{FF2B5EF4-FFF2-40B4-BE49-F238E27FC236}">
                <a16:creationId xmlns:a16="http://schemas.microsoft.com/office/drawing/2014/main" id="{1AC1494F-06BF-478E-BCF5-6FCC755EF91F}"/>
              </a:ext>
            </a:extLst>
          </p:cNvPr>
          <p:cNvSpPr>
            <a:spLocks noGrp="1"/>
          </p:cNvSpPr>
          <p:nvPr>
            <p:ph type="body" sz="quarter" idx="10" hasCustomPrompt="1"/>
          </p:nvPr>
        </p:nvSpPr>
        <p:spPr>
          <a:xfrm>
            <a:off x="447675"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2" name="Text Placeholder 11">
            <a:extLst>
              <a:ext uri="{FF2B5EF4-FFF2-40B4-BE49-F238E27FC236}">
                <a16:creationId xmlns:a16="http://schemas.microsoft.com/office/drawing/2014/main" id="{DE13F5F8-5DA4-4A7D-94FF-19BFEBF090FD}"/>
              </a:ext>
            </a:extLst>
          </p:cNvPr>
          <p:cNvSpPr>
            <a:spLocks noGrp="1"/>
          </p:cNvSpPr>
          <p:nvPr>
            <p:ph type="body" sz="quarter" idx="11" hasCustomPrompt="1"/>
          </p:nvPr>
        </p:nvSpPr>
        <p:spPr>
          <a:xfrm>
            <a:off x="6153150" y="3438144"/>
            <a:ext cx="5605463" cy="338138"/>
          </a:xfrm>
          <a:solidFill>
            <a:schemeClr val="accent3"/>
          </a:solidFill>
          <a:ln w="19050">
            <a:solidFill>
              <a:schemeClr val="tx2">
                <a:lumMod val="60000"/>
                <a:lumOff val="40000"/>
              </a:schemeClr>
            </a:solidFill>
            <a:miter lim="800000"/>
            <a:headEnd/>
            <a:tailEnd/>
          </a:ln>
        </p:spPr>
        <p:txBody>
          <a:bodyPr vert="horz" wrap="square" lIns="91440" tIns="45720" rIns="91440" bIns="45720" numCol="1" anchor="ctr" anchorCtr="0" compatLnSpc="1">
            <a:prstTxWarp prst="textNoShape">
              <a:avLst/>
            </a:prstTxWarp>
            <a:noAutofit/>
          </a:bodyPr>
          <a:lstStyle>
            <a:lvl1pPr marL="0" indent="0">
              <a:buNone/>
              <a:defRPr lang="en-US" sz="1800" b="0" smtClean="0">
                <a:solidFill>
                  <a:schemeClr val="bg1"/>
                </a:solidFill>
              </a:defRPr>
            </a:lvl1pPr>
            <a:lvl2pPr>
              <a:defRPr lang="en-US" b="1" smtClean="0">
                <a:solidFill>
                  <a:schemeClr val="bg1"/>
                </a:solidFill>
              </a:defRPr>
            </a:lvl2pPr>
            <a:lvl3pPr>
              <a:defRPr lang="en-US" b="1" smtClean="0">
                <a:solidFill>
                  <a:schemeClr val="bg1"/>
                </a:solidFill>
              </a:defRPr>
            </a:lvl3pPr>
            <a:lvl4pPr>
              <a:defRPr lang="en-US" b="1" smtClean="0">
                <a:solidFill>
                  <a:schemeClr val="bg1"/>
                </a:solidFill>
              </a:defRPr>
            </a:lvl4pPr>
            <a:lvl5pPr>
              <a:defRPr lang="en-US" b="1">
                <a:solidFill>
                  <a:schemeClr val="bg1"/>
                </a:solidFill>
              </a:defRPr>
            </a:lvl5pPr>
          </a:lstStyle>
          <a:p>
            <a:pPr marL="230188" lvl="0" indent="-230188"/>
            <a:r>
              <a:rPr lang="en-US" dirty="0"/>
              <a:t>Click to edit Master text styles</a:t>
            </a:r>
          </a:p>
        </p:txBody>
      </p:sp>
      <p:sp>
        <p:nvSpPr>
          <p:cNvPr id="14" name="Text Placeholder 13">
            <a:extLst>
              <a:ext uri="{FF2B5EF4-FFF2-40B4-BE49-F238E27FC236}">
                <a16:creationId xmlns:a16="http://schemas.microsoft.com/office/drawing/2014/main" id="{11508C29-BEAF-4D1B-85C7-62D86B9A99F0}"/>
              </a:ext>
            </a:extLst>
          </p:cNvPr>
          <p:cNvSpPr>
            <a:spLocks noGrp="1"/>
          </p:cNvSpPr>
          <p:nvPr>
            <p:ph type="body" sz="quarter" idx="12"/>
          </p:nvPr>
        </p:nvSpPr>
        <p:spPr>
          <a:xfrm>
            <a:off x="447675"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
        <p:nvSpPr>
          <p:cNvPr id="16" name="Text Placeholder 15">
            <a:extLst>
              <a:ext uri="{FF2B5EF4-FFF2-40B4-BE49-F238E27FC236}">
                <a16:creationId xmlns:a16="http://schemas.microsoft.com/office/drawing/2014/main" id="{DA42C277-CD07-4855-BE2B-F5804018ECD9}"/>
              </a:ext>
            </a:extLst>
          </p:cNvPr>
          <p:cNvSpPr>
            <a:spLocks noGrp="1"/>
          </p:cNvSpPr>
          <p:nvPr>
            <p:ph type="body" sz="quarter" idx="13"/>
          </p:nvPr>
        </p:nvSpPr>
        <p:spPr>
          <a:xfrm>
            <a:off x="6153150" y="3776472"/>
            <a:ext cx="5605463" cy="1316736"/>
          </a:xfrm>
          <a:noFill/>
          <a:ln w="19050">
            <a:gradFill flip="none" rotWithShape="1">
              <a:gsLst>
                <a:gs pos="0">
                  <a:schemeClr val="bg1">
                    <a:alpha val="0"/>
                  </a:schemeClr>
                </a:gs>
                <a:gs pos="100000">
                  <a:schemeClr val="accent3"/>
                </a:gs>
              </a:gsLst>
              <a:lin ang="16200000" scaled="1"/>
              <a:tileRect/>
            </a:gradFill>
            <a:miter lim="800000"/>
            <a:headEnd/>
            <a:tailEnd/>
          </a:ln>
        </p:spPr>
        <p:txBody>
          <a:bodyPr vert="horz" wrap="square" lIns="91440" tIns="45720" rIns="91440" bIns="45720" numCol="1" anchor="t" anchorCtr="0" compatLnSpc="1">
            <a:prstTxWarp prst="textNoShape">
              <a:avLst/>
            </a:prstTxWarp>
            <a:noAutofit/>
          </a:bodyPr>
          <a:lstStyle>
            <a:lvl1pPr>
              <a:defRPr lang="en-US" sz="1800" smtClean="0"/>
            </a:lvl1pPr>
            <a:lvl2pPr>
              <a:defRPr lang="en-US" sz="1600" smtClean="0"/>
            </a:lvl2pPr>
            <a:lvl3pPr>
              <a:defRPr lang="en-US" sz="1400" smtClean="0"/>
            </a:lvl3pPr>
            <a:lvl4pPr>
              <a:defRPr lang="en-US" sz="1200" smtClean="0"/>
            </a:lvl4pPr>
            <a:lvl5pPr>
              <a:defRPr lang="en-US"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7546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612109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411480"/>
            <a:ext cx="11375136"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2198867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0450" y="230018"/>
            <a:ext cx="11655564" cy="908221"/>
          </a:xfrm>
        </p:spPr>
        <p:txBody>
          <a:bodyPr/>
          <a:lstStyle>
            <a:lvl1pPr>
              <a:lnSpc>
                <a:spcPct val="90000"/>
              </a:lnSpc>
              <a:defRPr sz="2999"/>
            </a:lvl1pPr>
          </a:lstStyle>
          <a:p>
            <a:r>
              <a:rPr lang="en-US"/>
              <a:t>Click to edit Master title style</a:t>
            </a:r>
            <a:endParaRPr lang="en-US" dirty="0"/>
          </a:p>
        </p:txBody>
      </p:sp>
      <p:sp>
        <p:nvSpPr>
          <p:cNvPr id="3" name="Content Placeholder 2"/>
          <p:cNvSpPr>
            <a:spLocks noGrp="1"/>
          </p:cNvSpPr>
          <p:nvPr>
            <p:ph idx="1"/>
          </p:nvPr>
        </p:nvSpPr>
        <p:spPr>
          <a:xfrm>
            <a:off x="190450" y="1450072"/>
            <a:ext cx="11655564" cy="4610100"/>
          </a:xfrm>
        </p:spPr>
        <p:txBody>
          <a:bodyPr/>
          <a:lstStyle>
            <a:lvl1pPr marL="228531" indent="-228531">
              <a:spcBef>
                <a:spcPts val="1799"/>
              </a:spcBef>
              <a:buClr>
                <a:schemeClr val="tx1"/>
              </a:buClr>
              <a:buSzPct val="90000"/>
              <a:buFont typeface="Century Gothic" panose="020B0502020202020204" pitchFamily="34" charset="0"/>
              <a:buChar char="•"/>
              <a:tabLst/>
              <a:defRPr lang="en-US" sz="1999" kern="1200" dirty="0">
                <a:solidFill>
                  <a:schemeClr val="tx1"/>
                </a:solidFill>
                <a:latin typeface="+mn-lt"/>
                <a:ea typeface="+mn-ea"/>
                <a:cs typeface="+mn-cs"/>
              </a:defRPr>
            </a:lvl1pPr>
            <a:lvl2pPr marL="571329" indent="-228531">
              <a:buClr>
                <a:schemeClr val="tx1"/>
              </a:buClr>
              <a:buSzPct val="90000"/>
              <a:buFont typeface="Century Gothic" panose="020B0502020202020204" pitchFamily="34" charset="0"/>
              <a:buChar char="–"/>
              <a:tabLst/>
              <a:defRPr sz="1799">
                <a:latin typeface="+mn-lt"/>
                <a:cs typeface="Arial" panose="020B0604020202020204" pitchFamily="34" charset="0"/>
              </a:defRPr>
            </a:lvl2pPr>
            <a:lvl3pPr marL="856993" indent="-171399">
              <a:buClr>
                <a:schemeClr val="tx1"/>
              </a:buClr>
              <a:buSzPct val="90000"/>
              <a:buFont typeface="Century Gothic" panose="020B0502020202020204" pitchFamily="34" charset="0"/>
              <a:buChar char="•"/>
              <a:defRPr sz="1600">
                <a:latin typeface="+mn-lt"/>
                <a:cs typeface="Arial" panose="020B0604020202020204" pitchFamily="34" charset="0"/>
              </a:defRPr>
            </a:lvl3pPr>
            <a:lvl4pPr>
              <a:buClr>
                <a:schemeClr val="tx1"/>
              </a:buClr>
              <a:defRPr>
                <a:latin typeface="+mn-lt"/>
                <a:cs typeface="Arial" panose="020B0604020202020204" pitchFamily="34" charset="0"/>
              </a:defRPr>
            </a:lvl4pPr>
            <a:lvl5pPr marL="1482280" indent="-222183">
              <a:buClr>
                <a:schemeClr val="tx1"/>
              </a:buClr>
              <a:buFont typeface="Arial" panose="020B0604020202020204" pitchFamily="34" charset="0"/>
              <a:buChar char="•"/>
              <a:defRPr>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813326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09442" y="1699995"/>
            <a:ext cx="11160961" cy="4422776"/>
          </a:xfrm>
        </p:spPr>
        <p:txBody>
          <a:bodyPr/>
          <a:lstStyle>
            <a:lvl1pPr>
              <a:defRPr baseline="0"/>
            </a:lvl1pPr>
          </a:lstStyle>
          <a:p>
            <a:pPr lvl="0"/>
            <a:r>
              <a:rPr lang="en-US" dirty="0"/>
              <a:t>Click to add 1st-level bullet. Click an icon below to add table, graph or other imagery.</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2" hasCustomPrompt="1"/>
          </p:nvPr>
        </p:nvSpPr>
        <p:spPr>
          <a:xfrm>
            <a:off x="609442" y="1168749"/>
            <a:ext cx="11160961" cy="499715"/>
          </a:xfrm>
        </p:spPr>
        <p:txBody>
          <a:bodyPr bIns="0">
            <a:noAutofit/>
          </a:bodyPr>
          <a:lstStyle>
            <a:lvl1pPr marL="0" indent="0">
              <a:lnSpc>
                <a:spcPct val="90000"/>
              </a:lnSpc>
              <a:spcBef>
                <a:spcPts val="0"/>
              </a:spcBef>
              <a:buNone/>
              <a:defRPr sz="2000" b="1" baseline="0">
                <a:solidFill>
                  <a:schemeClr val="accent2"/>
                </a:solidFill>
              </a:defRPr>
            </a:lvl1pPr>
          </a:lstStyle>
          <a:p>
            <a:r>
              <a:rPr lang="en-US" dirty="0"/>
              <a:t>Slide subtitle optional -  delete as needed</a:t>
            </a:r>
          </a:p>
        </p:txBody>
      </p:sp>
      <p:sp>
        <p:nvSpPr>
          <p:cNvPr id="2" name="Title 1">
            <a:extLst>
              <a:ext uri="{FF2B5EF4-FFF2-40B4-BE49-F238E27FC236}">
                <a16:creationId xmlns:a16="http://schemas.microsoft.com/office/drawing/2014/main" id="{3578AEED-62FF-45A4-9B5A-29E8EB7AE3B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96936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65760" y="411480"/>
            <a:ext cx="11376442" cy="84695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Click to edit Master title style</a:t>
            </a:r>
            <a:endParaRPr lang="en-US" dirty="0"/>
          </a:p>
        </p:txBody>
      </p:sp>
      <p:sp>
        <p:nvSpPr>
          <p:cNvPr id="1027" name="Text Placeholder 2"/>
          <p:cNvSpPr>
            <a:spLocks noGrp="1"/>
          </p:cNvSpPr>
          <p:nvPr>
            <p:ph type="body" idx="1"/>
          </p:nvPr>
        </p:nvSpPr>
        <p:spPr bwMode="auto">
          <a:xfrm>
            <a:off x="365760" y="1737360"/>
            <a:ext cx="11376442" cy="404092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3" name="Picture 12"/>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741160" y="6185919"/>
            <a:ext cx="1971212" cy="533060"/>
          </a:xfrm>
          <a:prstGeom prst="rect">
            <a:avLst/>
          </a:prstGeom>
        </p:spPr>
      </p:pic>
      <p:sp>
        <p:nvSpPr>
          <p:cNvPr id="8" name="Rectangle 256"/>
          <p:cNvSpPr txBox="1">
            <a:spLocks noChangeArrowheads="1"/>
          </p:cNvSpPr>
          <p:nvPr userDrawn="1"/>
        </p:nvSpPr>
        <p:spPr>
          <a:xfrm>
            <a:off x="363828" y="6477000"/>
            <a:ext cx="3315547" cy="182562"/>
          </a:xfrm>
          <a:prstGeom prst="rect">
            <a:avLst/>
          </a:prstGeom>
          <a:ln/>
        </p:spPr>
        <p:txBody>
          <a:bodyPr anchor="ctr"/>
          <a:lstStyle/>
          <a:p>
            <a:pPr algn="l"/>
            <a:r>
              <a:rPr lang="en-US" sz="1000" dirty="0">
                <a:solidFill>
                  <a:schemeClr val="tx1"/>
                </a:solidFill>
                <a:latin typeface="Arial" pitchFamily="34" charset="0"/>
                <a:cs typeface="Arial" pitchFamily="34" charset="0"/>
              </a:rPr>
              <a:t> </a:t>
            </a:r>
          </a:p>
        </p:txBody>
      </p:sp>
      <p:sp>
        <p:nvSpPr>
          <p:cNvPr id="9" name="Rectangle 6"/>
          <p:cNvSpPr>
            <a:spLocks noChangeArrowheads="1"/>
          </p:cNvSpPr>
          <p:nvPr userDrawn="1"/>
        </p:nvSpPr>
        <p:spPr bwMode="auto">
          <a:xfrm flipH="1">
            <a:off x="163374" y="6513051"/>
            <a:ext cx="515635" cy="146511"/>
          </a:xfrm>
          <a:prstGeom prst="rect">
            <a:avLst/>
          </a:prstGeom>
          <a:noFill/>
          <a:ln w="9525">
            <a:noFill/>
            <a:miter lim="800000"/>
            <a:headEnd/>
            <a:tailEnd/>
          </a:ln>
          <a:effectLst/>
        </p:spPr>
        <p:txBody>
          <a:bodyPr lIns="0" tIns="0" rIns="0" bIns="0"/>
          <a:lstStyle/>
          <a:p>
            <a:pPr algn="l" defTabSz="173038">
              <a:lnSpc>
                <a:spcPct val="90000"/>
              </a:lnSpc>
              <a:tabLst>
                <a:tab pos="230188" algn="l"/>
              </a:tabLst>
              <a:defRPr/>
            </a:pPr>
            <a:fld id="{040BB257-551A-4736-B50F-DCF1BA034C06}" type="slidenum">
              <a:rPr lang="en-US" sz="1000" smtClean="0">
                <a:solidFill>
                  <a:schemeClr val="tx1"/>
                </a:solidFill>
                <a:latin typeface="Arial" pitchFamily="34" charset="0"/>
                <a:cs typeface="Arial" pitchFamily="34" charset="0"/>
              </a:rPr>
              <a:pPr algn="l" defTabSz="173038">
                <a:lnSpc>
                  <a:spcPct val="90000"/>
                </a:lnSpc>
                <a:tabLst>
                  <a:tab pos="230188" algn="l"/>
                </a:tabLst>
                <a:defRPr/>
              </a:pPr>
              <a:t>‹#›</a:t>
            </a:fld>
            <a:endParaRPr lang="en-US" sz="1000" dirty="0">
              <a:solidFill>
                <a:schemeClr val="tx1"/>
              </a:solidFill>
              <a:latin typeface="Arial" pitchFamily="34" charset="0"/>
              <a:cs typeface="Arial" pitchFamily="34" charset="0"/>
            </a:endParaRPr>
          </a:p>
        </p:txBody>
      </p:sp>
      <p:pic>
        <p:nvPicPr>
          <p:cNvPr id="3" name="Picture 2" descr="A picture containing shape&#10;&#10;Description automatically generated">
            <a:extLst>
              <a:ext uri="{FF2B5EF4-FFF2-40B4-BE49-F238E27FC236}">
                <a16:creationId xmlns:a16="http://schemas.microsoft.com/office/drawing/2014/main" id="{2A4943B8-0F89-4A94-B130-A128F45E57C4}"/>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7806050" y="6114121"/>
            <a:ext cx="1560289" cy="676656"/>
          </a:xfrm>
          <a:prstGeom prst="rect">
            <a:avLst/>
          </a:prstGeom>
        </p:spPr>
      </p:pic>
    </p:spTree>
    <p:extLst>
      <p:ext uri="{BB962C8B-B14F-4D97-AF65-F5344CB8AC3E}">
        <p14:creationId xmlns:p14="http://schemas.microsoft.com/office/powerpoint/2010/main" val="2081848127"/>
      </p:ext>
    </p:extLst>
  </p:cSld>
  <p:clrMap bg1="lt1" tx1="dk1" bg2="lt2" tx2="dk2" accent1="accent1" accent2="accent2" accent3="accent3" accent4="accent4" accent5="accent5" accent6="accent6" hlink="hlink" folHlink="folHlink"/>
  <p:sldLayoutIdLst>
    <p:sldLayoutId id="2147483949" r:id="rId1"/>
    <p:sldLayoutId id="2147483951" r:id="rId2"/>
    <p:sldLayoutId id="2147483937" r:id="rId3"/>
    <p:sldLayoutId id="2147483939" r:id="rId4"/>
    <p:sldLayoutId id="2147483950" r:id="rId5"/>
    <p:sldLayoutId id="2147483940" r:id="rId6"/>
    <p:sldLayoutId id="2147483941" r:id="rId7"/>
    <p:sldLayoutId id="2147483952" r:id="rId8"/>
    <p:sldLayoutId id="2147483953" r:id="rId9"/>
  </p:sldLayoutIdLst>
  <p:hf hdr="0" ftr="0" dt="0"/>
  <p:txStyles>
    <p:title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p:titleStyle>
    <p:body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pyscaffold.or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llnl-blt.readthedocs.io/"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amklinv/morpheus"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hyperlink" Target="http://creativecommons.org/licenses/by/4.0/" TargetMode="Externa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hyperlink" Target="https://doi.org/10.6084/m9.figshare.14256257"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hyperlink" Target="https://dx.doi.org/10.6084/m9.figshare.14188463.v1"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g60257ae959_0_0"/>
          <p:cNvSpPr txBox="1">
            <a:spLocks noGrp="1"/>
          </p:cNvSpPr>
          <p:nvPr>
            <p:ph type="ctrTitle"/>
          </p:nvPr>
        </p:nvSpPr>
        <p:spPr>
          <a:prstGeom prst="rect">
            <a:avLst/>
          </a:prstGeom>
          <a:noFill/>
          <a:ln>
            <a:noFill/>
          </a:ln>
        </p:spPr>
        <p:txBody>
          <a:bodyPr spcFirstLastPara="1" wrap="square" lIns="91425" tIns="45700" rIns="91425" bIns="45700" anchor="b" anchorCtr="0">
            <a:noAutofit/>
          </a:bodyPr>
          <a:lstStyle/>
          <a:p>
            <a:r>
              <a:rPr lang="en-US" dirty="0"/>
              <a:t>Software Testing Introduction</a:t>
            </a:r>
            <a:endParaRPr lang="en-US" sz="2800" dirty="0">
              <a:effectLst/>
            </a:endParaRPr>
          </a:p>
        </p:txBody>
      </p:sp>
      <p:sp>
        <p:nvSpPr>
          <p:cNvPr id="51" name="Google Shape;51;g60257ae959_0_0"/>
          <p:cNvSpPr txBox="1">
            <a:spLocks noGrp="1"/>
          </p:cNvSpPr>
          <p:nvPr>
            <p:ph type="subTitle" idx="1"/>
          </p:nvPr>
        </p:nvSpPr>
        <p:spPr>
          <a:prstGeom prst="rect">
            <a:avLst/>
          </a:prstGeom>
          <a:noFill/>
          <a:ln>
            <a:noFill/>
          </a:ln>
        </p:spPr>
        <p:txBody>
          <a:bodyPr spcFirstLastPara="1" wrap="square" lIns="109725" tIns="45700" rIns="91425" bIns="45700" anchor="t" anchorCtr="0">
            <a:noAutofit/>
          </a:bodyPr>
          <a:lstStyle/>
          <a:p>
            <a:pPr marL="0" indent="0">
              <a:lnSpc>
                <a:spcPct val="100000"/>
              </a:lnSpc>
              <a:spcBef>
                <a:spcPts val="0"/>
              </a:spcBef>
              <a:buSzPts val="2000"/>
            </a:pPr>
            <a:r>
              <a:rPr lang="en-US" u="sng" dirty="0">
                <a:solidFill>
                  <a:srgbClr val="000000"/>
                </a:solidFill>
              </a:rPr>
              <a:t>Patricia Grubel</a:t>
            </a:r>
            <a:br>
              <a:rPr lang="en-US" dirty="0">
                <a:solidFill>
                  <a:srgbClr val="000000"/>
                </a:solidFill>
              </a:rPr>
            </a:br>
            <a:r>
              <a:rPr lang="en-US" sz="2000" dirty="0">
                <a:solidFill>
                  <a:srgbClr val="000000"/>
                </a:solidFill>
              </a:rPr>
              <a:t>Los Alamos National Laboratory</a:t>
            </a:r>
            <a:endParaRPr lang="en-US" sz="1800" dirty="0">
              <a:solidFill>
                <a:srgbClr val="000000"/>
              </a:solidFill>
            </a:endParaRPr>
          </a:p>
          <a:p>
            <a:pPr marL="0" lvl="0" indent="0" algn="l" rtl="0">
              <a:lnSpc>
                <a:spcPct val="90000"/>
              </a:lnSpc>
              <a:spcBef>
                <a:spcPts val="1400"/>
              </a:spcBef>
              <a:spcAft>
                <a:spcPts val="0"/>
              </a:spcAft>
              <a:buSzPts val="2000"/>
              <a:buNone/>
            </a:pPr>
            <a:endParaRPr lang="en-US" dirty="0">
              <a:solidFill>
                <a:srgbClr val="000000"/>
              </a:solidFill>
            </a:endParaRPr>
          </a:p>
          <a:p>
            <a:pPr marL="0" lvl="0" indent="0" algn="l" rtl="0">
              <a:lnSpc>
                <a:spcPct val="90000"/>
              </a:lnSpc>
              <a:spcBef>
                <a:spcPts val="1400"/>
              </a:spcBef>
              <a:spcAft>
                <a:spcPts val="0"/>
              </a:spcAft>
              <a:buSzPts val="2000"/>
              <a:buNone/>
            </a:pPr>
            <a:r>
              <a:rPr lang="en-US" dirty="0">
                <a:solidFill>
                  <a:srgbClr val="000000"/>
                </a:solidFill>
              </a:rPr>
              <a:t>Contributors: </a:t>
            </a:r>
            <a:r>
              <a:rPr lang="en-US" dirty="0" err="1">
                <a:solidFill>
                  <a:srgbClr val="000000"/>
                </a:solidFill>
              </a:rPr>
              <a:t>Anshu</a:t>
            </a:r>
            <a:r>
              <a:rPr lang="en-US" dirty="0">
                <a:solidFill>
                  <a:srgbClr val="000000"/>
                </a:solidFill>
              </a:rPr>
              <a:t> Dubey, Rinku Gupta, David Rogers</a:t>
            </a:r>
            <a:br>
              <a:rPr lang="en-US" dirty="0">
                <a:solidFill>
                  <a:srgbClr val="000000"/>
                </a:solidFill>
              </a:rPr>
            </a:br>
            <a:endParaRPr lang="en-US" dirty="0">
              <a:solidFill>
                <a:srgbClr val="000000"/>
              </a:solidFill>
            </a:endParaRPr>
          </a:p>
          <a:p>
            <a:pPr marL="0" lvl="0" indent="0" algn="l" rtl="0">
              <a:lnSpc>
                <a:spcPct val="90000"/>
              </a:lnSpc>
              <a:spcBef>
                <a:spcPts val="1400"/>
              </a:spcBef>
              <a:spcAft>
                <a:spcPts val="0"/>
              </a:spcAft>
              <a:buSzPts val="2000"/>
              <a:buNone/>
            </a:pPr>
            <a:r>
              <a:rPr lang="en-US" dirty="0"/>
              <a:t>Better Scientific Software Tutorial, ISS, March 2021</a:t>
            </a:r>
          </a:p>
        </p:txBody>
      </p:sp>
    </p:spTree>
    <p:extLst>
      <p:ext uri="{BB962C8B-B14F-4D97-AF65-F5344CB8AC3E}">
        <p14:creationId xmlns:p14="http://schemas.microsoft.com/office/powerpoint/2010/main" val="3567305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a:xfrm>
            <a:off x="190450" y="973394"/>
            <a:ext cx="11655564" cy="5086778"/>
          </a:xfrm>
        </p:spPr>
        <p:txBody>
          <a:bodyPr/>
          <a:lstStyle/>
          <a:p>
            <a:pPr indent="-319971">
              <a:lnSpc>
                <a:spcPct val="100000"/>
              </a:lnSpc>
            </a:pPr>
            <a:r>
              <a:rPr lang="en-US" sz="2400" dirty="0">
                <a:latin typeface="Arial" panose="020B0604020202020204" pitchFamily="34" charset="0"/>
                <a:cs typeface="Arial" panose="020B0604020202020204" pitchFamily="34" charset="0"/>
              </a:rPr>
              <a:t>Exploratory Software</a:t>
            </a:r>
          </a:p>
          <a:p>
            <a:pPr lvl="1" indent="-319971">
              <a:lnSpc>
                <a:spcPct val="100000"/>
              </a:lnSpc>
            </a:pPr>
            <a:r>
              <a:rPr lang="en-US" sz="2400" dirty="0">
                <a:latin typeface="Arial" panose="020B0604020202020204" pitchFamily="34" charset="0"/>
              </a:rPr>
              <a:t>Implies one does not know the outcome</a:t>
            </a:r>
          </a:p>
          <a:p>
            <a:pPr lvl="1" indent="-319971">
              <a:lnSpc>
                <a:spcPct val="100000"/>
              </a:lnSpc>
            </a:pPr>
            <a:r>
              <a:rPr lang="en-US" sz="2400" dirty="0">
                <a:latin typeface="Arial" panose="020B0604020202020204" pitchFamily="34" charset="0"/>
              </a:rPr>
              <a:t>Still determining where model is valid</a:t>
            </a:r>
          </a:p>
          <a:p>
            <a:pPr lvl="1" indent="-319971">
              <a:lnSpc>
                <a:spcPct val="100000"/>
              </a:lnSpc>
            </a:pPr>
            <a:r>
              <a:rPr lang="en-US" sz="2400" dirty="0">
                <a:latin typeface="Arial" panose="020B0604020202020204" pitchFamily="34" charset="0"/>
              </a:rPr>
              <a:t>A: Validation from domain experts feeds back into design</a:t>
            </a:r>
          </a:p>
          <a:p>
            <a:pPr indent="-319971">
              <a:lnSpc>
                <a:spcPct val="100000"/>
              </a:lnSpc>
            </a:pPr>
            <a:r>
              <a:rPr lang="en-US" sz="2400" dirty="0">
                <a:latin typeface="Arial" panose="020B0604020202020204" pitchFamily="34" charset="0"/>
                <a:cs typeface="Arial" panose="020B0604020202020204" pitchFamily="34" charset="0"/>
              </a:rPr>
              <a:t>Legacy Codes</a:t>
            </a:r>
          </a:p>
          <a:p>
            <a:pPr lvl="1" indent="-319971">
              <a:lnSpc>
                <a:spcPct val="100000"/>
              </a:lnSpc>
            </a:pPr>
            <a:r>
              <a:rPr lang="en-US" sz="2400" dirty="0">
                <a:latin typeface="Arial" panose="020B0604020202020204" pitchFamily="34" charset="0"/>
              </a:rPr>
              <a:t>Original verification has been lost in the mists of time.</a:t>
            </a:r>
          </a:p>
          <a:p>
            <a:pPr lvl="1" indent="-319971">
              <a:lnSpc>
                <a:spcPct val="100000"/>
              </a:lnSpc>
            </a:pPr>
            <a:r>
              <a:rPr lang="en-US" sz="2400" dirty="0">
                <a:latin typeface="Arial" panose="020B0604020202020204" pitchFamily="34" charset="0"/>
              </a:rPr>
              <a:t>Assumptions, conditions, interactions unknown: “Bad code or necessary evil?”</a:t>
            </a:r>
          </a:p>
          <a:p>
            <a:pPr indent="-319971">
              <a:lnSpc>
                <a:spcPct val="100000"/>
              </a:lnSpc>
            </a:pPr>
            <a:r>
              <a:rPr lang="en-US" sz="2400" dirty="0">
                <a:latin typeface="Arial" panose="020B0604020202020204" pitchFamily="34" charset="0"/>
                <a:cs typeface="Arial" panose="020B0604020202020204" pitchFamily="34" charset="0"/>
              </a:rPr>
              <a:t>Releasing Codes</a:t>
            </a:r>
          </a:p>
          <a:p>
            <a:pPr lvl="1" indent="-319971">
              <a:lnSpc>
                <a:spcPct val="100000"/>
              </a:lnSpc>
            </a:pPr>
            <a:r>
              <a:rPr lang="en-US" sz="2400" dirty="0">
                <a:latin typeface="Arial" panose="020B0604020202020204" pitchFamily="34" charset="0"/>
              </a:rPr>
              <a:t>Code review to check scope of problem, solution, and documentation.</a:t>
            </a:r>
          </a:p>
          <a:p>
            <a:pPr lvl="1" indent="-319971">
              <a:lnSpc>
                <a:spcPct val="100000"/>
              </a:lnSpc>
            </a:pPr>
            <a:r>
              <a:rPr lang="en-US" sz="2400" dirty="0">
                <a:latin typeface="Arial" panose="020B0604020202020204" pitchFamily="34" charset="0"/>
              </a:rPr>
              <a:t>Verification before product release is a cost-effective way to prevent defects from getting through.</a:t>
            </a:r>
          </a:p>
        </p:txBody>
      </p:sp>
    </p:spTree>
    <p:extLst>
      <p:ext uri="{BB962C8B-B14F-4D97-AF65-F5344CB8AC3E}">
        <p14:creationId xmlns:p14="http://schemas.microsoft.com/office/powerpoint/2010/main" val="3662736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3057931" y="588210"/>
            <a:ext cx="4493243" cy="1169551"/>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pip3 install </a:t>
            </a:r>
            <a:r>
              <a:rPr lang="en-US" sz="1400" b="1" dirty="0" err="1">
                <a:solidFill>
                  <a:schemeClr val="bg2"/>
                </a:solidFill>
                <a:latin typeface="Menlo" panose="020B0609030804020204" pitchFamily="49" charset="0"/>
              </a:rPr>
              <a:t>pyscaffold</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pip3 install tox</a:t>
            </a:r>
          </a:p>
          <a:p>
            <a:r>
              <a:rPr lang="en-US" sz="1400" b="1" dirty="0" err="1">
                <a:solidFill>
                  <a:schemeClr val="bg2"/>
                </a:solidFill>
                <a:latin typeface="Menlo" panose="020B0609030804020204" pitchFamily="49" charset="0"/>
              </a:rPr>
              <a:t>putup</a:t>
            </a:r>
            <a:r>
              <a:rPr lang="en-US" sz="1400" b="1" dirty="0">
                <a:solidFill>
                  <a:schemeClr val="bg2"/>
                </a:solidFill>
                <a:latin typeface="Menlo" panose="020B0609030804020204" pitchFamily="49" charset="0"/>
              </a:rPr>
              <a:t> </a:t>
            </a:r>
            <a:r>
              <a:rPr lang="en-US" sz="1400" b="1" dirty="0" err="1">
                <a:solidFill>
                  <a:schemeClr val="bg2"/>
                </a:solidFill>
                <a:latin typeface="Menlo" panose="020B0609030804020204" pitchFamily="49" charset="0"/>
              </a:rPr>
              <a:t>autoQCT</a:t>
            </a:r>
            <a:endParaRPr lang="en-US" sz="1400" b="1" dirty="0">
              <a:solidFill>
                <a:schemeClr val="bg2"/>
              </a:solidFill>
              <a:latin typeface="Menlo" panose="020B0609030804020204" pitchFamily="49" charset="0"/>
            </a:endParaRPr>
          </a:p>
          <a:p>
            <a:r>
              <a:rPr lang="en-US" sz="1400" b="1" dirty="0">
                <a:solidFill>
                  <a:schemeClr val="bg2"/>
                </a:solidFill>
                <a:latin typeface="Menlo" panose="020B0609030804020204" pitchFamily="49" charset="0"/>
              </a:rPr>
              <a:t>cd </a:t>
            </a:r>
            <a:r>
              <a:rPr lang="en-US" sz="1400" b="1" dirty="0" err="1">
                <a:solidFill>
                  <a:schemeClr val="bg2"/>
                </a:solidFill>
                <a:latin typeface="Menlo" panose="020B0609030804020204" pitchFamily="49" charset="0"/>
              </a:rPr>
              <a:t>autoQCT</a:t>
            </a:r>
            <a:r>
              <a:rPr lang="en-US" sz="1400" b="1" dirty="0">
                <a:solidFill>
                  <a:schemeClr val="bg2"/>
                </a:solidFill>
                <a:latin typeface="Menlo" panose="020B0609030804020204" pitchFamily="49" charset="0"/>
              </a:rPr>
              <a:t> # tests in tests/ subdir.</a:t>
            </a:r>
          </a:p>
          <a:p>
            <a:r>
              <a:rPr lang="en-US" sz="1400" b="1" dirty="0">
                <a:solidFill>
                  <a:schemeClr val="bg2"/>
                </a:solidFill>
                <a:latin typeface="Menlo" panose="020B0609030804020204" pitchFamily="49" charset="0"/>
              </a:rPr>
              <a:t>tox</a:t>
            </a:r>
          </a:p>
        </p:txBody>
      </p:sp>
      <p:sp>
        <p:nvSpPr>
          <p:cNvPr id="9" name="Rectangle 8">
            <a:extLst>
              <a:ext uri="{FF2B5EF4-FFF2-40B4-BE49-F238E27FC236}">
                <a16:creationId xmlns:a16="http://schemas.microsoft.com/office/drawing/2014/main" id="{1006434A-0222-5643-8057-D12E2DDA8E3D}"/>
              </a:ext>
            </a:extLst>
          </p:cNvPr>
          <p:cNvSpPr/>
          <p:nvPr/>
        </p:nvSpPr>
        <p:spPr>
          <a:xfrm>
            <a:off x="571671" y="1841242"/>
            <a:ext cx="8059652" cy="5016758"/>
          </a:xfrm>
          <a:prstGeom prst="rect">
            <a:avLst/>
          </a:prstGeom>
          <a:solidFill>
            <a:schemeClr val="tx1">
              <a:lumMod val="50000"/>
              <a:lumOff val="50000"/>
            </a:schemeClr>
          </a:solidFill>
        </p:spPr>
        <p:txBody>
          <a:bodyPr wrap="square">
            <a:spAutoFit/>
          </a:bodyPr>
          <a:lstStyle/>
          <a:p>
            <a:r>
              <a:rPr lang="en-US" sz="1600" b="1" dirty="0">
                <a:solidFill>
                  <a:schemeClr val="bg2"/>
                </a:solidFill>
              </a:rPr>
              <a:t>default run-test: commands[0] | </a:t>
            </a:r>
            <a:r>
              <a:rPr lang="en-US" sz="1600" b="1" dirty="0" err="1">
                <a:solidFill>
                  <a:schemeClr val="bg2"/>
                </a:solidFill>
              </a:rPr>
              <a:t>pytest</a:t>
            </a:r>
            <a:endParaRPr lang="en-US" sz="1600" b="1" dirty="0">
              <a:solidFill>
                <a:schemeClr val="bg2"/>
              </a:solidFill>
            </a:endParaRPr>
          </a:p>
          <a:p>
            <a:r>
              <a:rPr lang="en-US" sz="1600" b="1" dirty="0">
                <a:solidFill>
                  <a:schemeClr val="bg2"/>
                </a:solidFill>
              </a:rPr>
              <a:t>======================= test session starts ========================</a:t>
            </a:r>
          </a:p>
          <a:p>
            <a:r>
              <a:rPr lang="en-US" sz="1600" b="1" dirty="0">
                <a:solidFill>
                  <a:schemeClr val="bg2"/>
                </a:solidFill>
              </a:rPr>
              <a:t>platform </a:t>
            </a:r>
            <a:r>
              <a:rPr lang="en-US" sz="1600" b="1" dirty="0" err="1">
                <a:solidFill>
                  <a:schemeClr val="bg2"/>
                </a:solidFill>
              </a:rPr>
              <a:t>darwin</a:t>
            </a:r>
            <a:r>
              <a:rPr lang="en-US" sz="1600" b="1" dirty="0">
                <a:solidFill>
                  <a:schemeClr val="bg2"/>
                </a:solidFill>
              </a:rPr>
              <a:t> -- Python 3.9.0, pytest-6.2.2, py-1.10.0, pluggy-0.13.1 -- plugins: cov-2.11.1</a:t>
            </a:r>
          </a:p>
          <a:p>
            <a:r>
              <a:rPr lang="en-US" sz="1600" b="1" i="1" dirty="0">
                <a:solidFill>
                  <a:schemeClr val="bg2"/>
                </a:solidFill>
              </a:rPr>
              <a:t>collected 2 items                                                  </a:t>
            </a:r>
            <a:br>
              <a:rPr lang="en-US" sz="1600" b="1" dirty="0">
                <a:solidFill>
                  <a:schemeClr val="bg2"/>
                </a:solidFill>
              </a:rPr>
            </a:br>
            <a:endParaRPr lang="en-US" sz="1600" b="1" dirty="0">
              <a:solidFill>
                <a:schemeClr val="bg2"/>
              </a:solidFill>
            </a:endParaRP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test_fib</a:t>
            </a:r>
            <a:r>
              <a:rPr lang="en-US" sz="1600" b="1" dirty="0">
                <a:solidFill>
                  <a:schemeClr val="bg2"/>
                </a:solidFill>
              </a:rPr>
              <a:t> </a:t>
            </a:r>
            <a:r>
              <a:rPr lang="en-US" sz="1600" b="1" dirty="0">
                <a:solidFill>
                  <a:srgbClr val="15FF04"/>
                </a:solidFill>
              </a:rPr>
              <a:t>PASSED                      [ 50%]</a:t>
            </a:r>
          </a:p>
          <a:p>
            <a:r>
              <a:rPr lang="en-US" sz="1600" b="1" dirty="0">
                <a:solidFill>
                  <a:schemeClr val="bg2"/>
                </a:solidFill>
              </a:rPr>
              <a:t>tests/</a:t>
            </a:r>
            <a:r>
              <a:rPr lang="en-US" sz="1600" b="1" dirty="0" err="1">
                <a:solidFill>
                  <a:schemeClr val="bg2"/>
                </a:solidFill>
              </a:rPr>
              <a:t>test_skeleton.py</a:t>
            </a:r>
            <a:r>
              <a:rPr lang="en-US" sz="1600" b="1" dirty="0">
                <a:solidFill>
                  <a:schemeClr val="bg2"/>
                </a:solidFill>
              </a:rPr>
              <a:t>::</a:t>
            </a:r>
            <a:r>
              <a:rPr lang="en-US" sz="1600" b="1" dirty="0" err="1">
                <a:solidFill>
                  <a:schemeClr val="bg2"/>
                </a:solidFill>
              </a:rPr>
              <a:t>test_main</a:t>
            </a:r>
            <a:r>
              <a:rPr lang="en-US" sz="1600" b="1" dirty="0">
                <a:solidFill>
                  <a:schemeClr val="bg2"/>
                </a:solidFill>
              </a:rPr>
              <a:t> </a:t>
            </a:r>
            <a:r>
              <a:rPr lang="en-US" sz="1600" b="1" dirty="0">
                <a:solidFill>
                  <a:srgbClr val="15FF04"/>
                </a:solidFill>
              </a:rPr>
              <a:t>PASSED                     [100%]</a:t>
            </a:r>
            <a:br>
              <a:rPr lang="en-US" sz="1600" b="1" dirty="0">
                <a:solidFill>
                  <a:schemeClr val="bg2"/>
                </a:solidFill>
              </a:rPr>
            </a:br>
            <a:endParaRPr lang="en-US" sz="1600" b="1" dirty="0">
              <a:solidFill>
                <a:schemeClr val="bg2"/>
              </a:solidFill>
            </a:endParaRPr>
          </a:p>
          <a:p>
            <a:r>
              <a:rPr lang="en-US" sz="1600" b="1" dirty="0">
                <a:solidFill>
                  <a:schemeClr val="bg2"/>
                </a:solidFill>
              </a:rPr>
              <a:t>---------- coverage: platform </a:t>
            </a:r>
            <a:r>
              <a:rPr lang="en-US" sz="1600" b="1" dirty="0" err="1">
                <a:solidFill>
                  <a:schemeClr val="bg2"/>
                </a:solidFill>
              </a:rPr>
              <a:t>darwin</a:t>
            </a:r>
            <a:r>
              <a:rPr lang="en-US" sz="1600" b="1" dirty="0">
                <a:solidFill>
                  <a:schemeClr val="bg2"/>
                </a:solidFill>
              </a:rPr>
              <a:t>, python 3.9.0-final-0 -----------</a:t>
            </a:r>
          </a:p>
          <a:p>
            <a:r>
              <a:rPr lang="en-US" sz="1600" b="1" dirty="0">
                <a:solidFill>
                  <a:schemeClr val="bg2"/>
                </a:solidFill>
              </a:rPr>
              <a:t>Name                      </a:t>
            </a:r>
            <a:r>
              <a:rPr lang="en-US" sz="1600" b="1" dirty="0" err="1">
                <a:solidFill>
                  <a:schemeClr val="bg2"/>
                </a:solidFill>
              </a:rPr>
              <a:t>Stmts</a:t>
            </a:r>
            <a:r>
              <a:rPr lang="en-US" sz="1600" b="1" dirty="0">
                <a:solidFill>
                  <a:schemeClr val="bg2"/>
                </a:solidFill>
              </a:rPr>
              <a:t>   Miss Branch </a:t>
            </a:r>
            <a:r>
              <a:rPr lang="en-US" sz="1600" b="1" dirty="0" err="1">
                <a:solidFill>
                  <a:schemeClr val="bg2"/>
                </a:solidFill>
              </a:rPr>
              <a:t>BrPart</a:t>
            </a:r>
            <a:r>
              <a:rPr lang="en-US" sz="1600" b="1" dirty="0">
                <a:solidFill>
                  <a:schemeClr val="bg2"/>
                </a:solidFill>
              </a:rPr>
              <a:t>  Cover   Missing</a:t>
            </a:r>
          </a:p>
          <a:p>
            <a:r>
              <a:rPr lang="en-US" sz="1600" b="1" dirty="0">
                <a:solidFill>
                  <a:schemeClr val="bg2"/>
                </a:solidFill>
              </a:rPr>
              <a:t>---------------------------------------------------------------------</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/__</a:t>
            </a:r>
            <a:r>
              <a:rPr lang="en-US" sz="1600" b="1" dirty="0" err="1">
                <a:solidFill>
                  <a:schemeClr val="bg2"/>
                </a:solidFill>
              </a:rPr>
              <a:t>init</a:t>
            </a:r>
            <a:r>
              <a:rPr lang="en-US" sz="1600" b="1" dirty="0">
                <a:solidFill>
                  <a:schemeClr val="bg2"/>
                </a:solidFill>
              </a:rPr>
              <a:t>__.</a:t>
            </a:r>
            <a:r>
              <a:rPr lang="en-US" sz="1600" b="1" dirty="0" err="1">
                <a:solidFill>
                  <a:schemeClr val="bg2"/>
                </a:solidFill>
              </a:rPr>
              <a:t>py</a:t>
            </a:r>
            <a:r>
              <a:rPr lang="en-US" sz="1600" b="1" dirty="0">
                <a:solidFill>
                  <a:schemeClr val="bg2"/>
                </a:solidFill>
              </a:rPr>
              <a:t>       6      0      0      0   100%</a:t>
            </a:r>
          </a:p>
          <a:p>
            <a:r>
              <a:rPr lang="en-US" sz="1600" b="1" dirty="0" err="1">
                <a:solidFill>
                  <a:schemeClr val="bg2"/>
                </a:solidFill>
              </a:rPr>
              <a:t>src</a:t>
            </a:r>
            <a:r>
              <a:rPr lang="en-US" sz="1600" b="1" dirty="0">
                <a:solidFill>
                  <a:schemeClr val="bg2"/>
                </a:solidFill>
              </a:rPr>
              <a:t>/</a:t>
            </a:r>
            <a:r>
              <a:rPr lang="en-US" sz="1600" b="1" dirty="0" err="1">
                <a:solidFill>
                  <a:schemeClr val="bg2"/>
                </a:solidFill>
              </a:rPr>
              <a:t>autoqct</a:t>
            </a:r>
            <a:r>
              <a:rPr lang="en-US" sz="1600" b="1" dirty="0">
                <a:solidFill>
                  <a:schemeClr val="bg2"/>
                </a:solidFill>
              </a:rPr>
              <a:t>/</a:t>
            </a:r>
            <a:r>
              <a:rPr lang="en-US" sz="1600" b="1" dirty="0" err="1">
                <a:solidFill>
                  <a:schemeClr val="bg2"/>
                </a:solidFill>
              </a:rPr>
              <a:t>skeleton.py</a:t>
            </a:r>
            <a:r>
              <a:rPr lang="en-US" sz="1600" b="1" dirty="0">
                <a:solidFill>
                  <a:schemeClr val="bg2"/>
                </a:solidFill>
              </a:rPr>
              <a:t>      32      1      2      0    97%   135</a:t>
            </a:r>
          </a:p>
          <a:p>
            <a:r>
              <a:rPr lang="en-US" sz="1600" b="1" dirty="0">
                <a:solidFill>
                  <a:schemeClr val="bg2"/>
                </a:solidFill>
              </a:rPr>
              <a:t>---------------------------------------------------------------------</a:t>
            </a:r>
          </a:p>
          <a:p>
            <a:r>
              <a:rPr lang="en-US" sz="1600" b="1" dirty="0">
                <a:solidFill>
                  <a:schemeClr val="bg2"/>
                </a:solidFill>
              </a:rPr>
              <a:t>TOTAL                        38      1      2      0    98%</a:t>
            </a:r>
          </a:p>
          <a:p>
            <a:endParaRPr lang="en-US" sz="1600" b="1" dirty="0">
              <a:solidFill>
                <a:schemeClr val="bg2"/>
              </a:solidFill>
            </a:endParaRPr>
          </a:p>
          <a:p>
            <a:r>
              <a:rPr lang="en-US" sz="1600" b="1" dirty="0">
                <a:solidFill>
                  <a:schemeClr val="bg2"/>
                </a:solidFill>
              </a:rPr>
              <a:t>======================== 2 passed in 0.07s =========================</a:t>
            </a:r>
          </a:p>
          <a:p>
            <a:r>
              <a:rPr lang="en-US" sz="1600" b="1" dirty="0">
                <a:solidFill>
                  <a:srgbClr val="15FF04"/>
                </a:solidFill>
              </a:rPr>
              <a:t>  default: commands succeeded</a:t>
            </a:r>
          </a:p>
          <a:p>
            <a:r>
              <a:rPr lang="en-US" sz="1600" b="1" dirty="0">
                <a:solidFill>
                  <a:srgbClr val="15FF04"/>
                </a:solidFill>
              </a:rPr>
              <a:t>  congratulations :)</a:t>
            </a:r>
          </a:p>
        </p:txBody>
      </p:sp>
      <p:pic>
        <p:nvPicPr>
          <p:cNvPr id="1026" name="Picture 2" descr="PyScaffold logo">
            <a:extLst>
              <a:ext uri="{FF2B5EF4-FFF2-40B4-BE49-F238E27FC236}">
                <a16:creationId xmlns:a16="http://schemas.microsoft.com/office/drawing/2014/main" id="{8DE024FF-8A6C-8349-96BC-2D461D4026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74773" y="280218"/>
            <a:ext cx="2742381" cy="274238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B90A92A-19CD-6A4A-929F-6D023A8342FB}"/>
              </a:ext>
            </a:extLst>
          </p:cNvPr>
          <p:cNvSpPr txBox="1"/>
          <p:nvPr/>
        </p:nvSpPr>
        <p:spPr>
          <a:xfrm>
            <a:off x="9207795" y="3570866"/>
            <a:ext cx="2530438" cy="433965"/>
          </a:xfrm>
          <a:prstGeom prst="rect">
            <a:avLst/>
          </a:prstGeom>
          <a:noFill/>
        </p:spPr>
        <p:txBody>
          <a:bodyPr wrap="square" lIns="118872" tIns="91440" rIns="118872" bIns="91440" rtlCol="0" anchor="ctr" anchorCtr="0">
            <a:spAutoFit/>
          </a:bodyPr>
          <a:lstStyle/>
          <a:p>
            <a:pPr algn="l">
              <a:lnSpc>
                <a:spcPct val="90000"/>
              </a:lnSpc>
            </a:pPr>
            <a:r>
              <a:rPr lang="en-US" dirty="0" err="1">
                <a:hlinkClick r:id="rId4"/>
              </a:rPr>
              <a:t>pyscaffold.org</a:t>
            </a:r>
            <a:endParaRPr lang="en-US" dirty="0"/>
          </a:p>
        </p:txBody>
      </p:sp>
    </p:spTree>
    <p:extLst>
      <p:ext uri="{BB962C8B-B14F-4D97-AF65-F5344CB8AC3E}">
        <p14:creationId xmlns:p14="http://schemas.microsoft.com/office/powerpoint/2010/main" val="2173799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F5E125-1DF8-E846-A518-DEFED4D472CE}"/>
              </a:ext>
            </a:extLst>
          </p:cNvPr>
          <p:cNvSpPr/>
          <p:nvPr/>
        </p:nvSpPr>
        <p:spPr>
          <a:xfrm>
            <a:off x="7403690" y="6017342"/>
            <a:ext cx="2212258" cy="840658"/>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2" name="Title 1">
            <a:extLst>
              <a:ext uri="{FF2B5EF4-FFF2-40B4-BE49-F238E27FC236}">
                <a16:creationId xmlns:a16="http://schemas.microsoft.com/office/drawing/2014/main" id="{A7149A06-7F99-7F46-8586-CE4B9FD01F2A}"/>
              </a:ext>
            </a:extLst>
          </p:cNvPr>
          <p:cNvSpPr>
            <a:spLocks noGrp="1"/>
          </p:cNvSpPr>
          <p:nvPr>
            <p:ph type="title"/>
          </p:nvPr>
        </p:nvSpPr>
        <p:spPr/>
        <p:txBody>
          <a:bodyPr/>
          <a:lstStyle/>
          <a:p>
            <a:r>
              <a:rPr lang="en-US" dirty="0"/>
              <a:t>Toy Example</a:t>
            </a:r>
          </a:p>
        </p:txBody>
      </p:sp>
      <p:sp>
        <p:nvSpPr>
          <p:cNvPr id="5" name="Rectangle 4">
            <a:extLst>
              <a:ext uri="{FF2B5EF4-FFF2-40B4-BE49-F238E27FC236}">
                <a16:creationId xmlns:a16="http://schemas.microsoft.com/office/drawing/2014/main" id="{0B4A22CE-88EE-9444-8C0F-19AAAE5426FA}"/>
              </a:ext>
            </a:extLst>
          </p:cNvPr>
          <p:cNvSpPr/>
          <p:nvPr/>
        </p:nvSpPr>
        <p:spPr>
          <a:xfrm>
            <a:off x="450592" y="868680"/>
            <a:ext cx="4596482" cy="2246769"/>
          </a:xfrm>
          <a:prstGeom prst="rect">
            <a:avLst/>
          </a:prstGeom>
          <a:solidFill>
            <a:schemeClr val="tx1">
              <a:lumMod val="50000"/>
              <a:lumOff val="50000"/>
            </a:schemeClr>
          </a:solidFill>
        </p:spPr>
        <p:txBody>
          <a:bodyPr wrap="square">
            <a:spAutoFit/>
          </a:bodyPr>
          <a:lstStyle/>
          <a:p>
            <a:r>
              <a:rPr lang="en-US" sz="1400" b="1" dirty="0">
                <a:solidFill>
                  <a:schemeClr val="bg2"/>
                </a:solidFill>
                <a:latin typeface="Menlo" panose="020B0609030804020204" pitchFamily="49" charset="0"/>
              </a:rPr>
              <a:t>cat &gt;</a:t>
            </a:r>
            <a:r>
              <a:rPr lang="en-US" sz="1400" b="1" dirty="0" err="1">
                <a:solidFill>
                  <a:schemeClr val="bg2"/>
                </a:solidFill>
                <a:latin typeface="Menlo" panose="020B0609030804020204" pitchFamily="49" charset="0"/>
              </a:rPr>
              <a:t>CMakeLists.txt</a:t>
            </a:r>
            <a:r>
              <a:rPr lang="en-US" sz="1400" b="1" dirty="0">
                <a:solidFill>
                  <a:schemeClr val="bg2"/>
                </a:solidFill>
                <a:latin typeface="Menlo" panose="020B0609030804020204" pitchFamily="49" charset="0"/>
              </a:rPr>
              <a:t> &lt;&lt;.</a:t>
            </a:r>
          </a:p>
          <a:p>
            <a:r>
              <a:rPr lang="en-US" sz="1400" dirty="0" err="1">
                <a:solidFill>
                  <a:schemeClr val="bg2"/>
                </a:solidFill>
              </a:rPr>
              <a:t>cmake_minimum_required</a:t>
            </a:r>
            <a:r>
              <a:rPr lang="en-US" sz="1400" dirty="0">
                <a:solidFill>
                  <a:schemeClr val="bg2"/>
                </a:solidFill>
              </a:rPr>
              <a:t>(VERSION 3.8)</a:t>
            </a:r>
          </a:p>
          <a:p>
            <a:r>
              <a:rPr lang="en-US" sz="1400" dirty="0">
                <a:solidFill>
                  <a:schemeClr val="bg2"/>
                </a:solidFill>
              </a:rPr>
              <a:t>project( blank )</a:t>
            </a:r>
          </a:p>
          <a:p>
            <a:r>
              <a:rPr lang="en-US" sz="1400" dirty="0">
                <a:solidFill>
                  <a:schemeClr val="bg2"/>
                </a:solidFill>
              </a:rPr>
              <a:t>set(CMAKE_CXX_STANDARD 11)</a:t>
            </a:r>
          </a:p>
          <a:p>
            <a:r>
              <a:rPr lang="en-US" sz="1400" dirty="0">
                <a:solidFill>
                  <a:schemeClr val="bg2"/>
                </a:solidFill>
              </a:rPr>
              <a:t>set(CMAKE_CXX_STANDARD_REQUIRED ON)</a:t>
            </a:r>
          </a:p>
          <a:p>
            <a:r>
              <a:rPr lang="en-US" sz="1400" dirty="0">
                <a:solidFill>
                  <a:schemeClr val="bg2"/>
                </a:solidFill>
              </a:rPr>
              <a:t>include(</a:t>
            </a:r>
            <a:r>
              <a:rPr lang="en-US" sz="1400" dirty="0" err="1">
                <a:solidFill>
                  <a:schemeClr val="bg2"/>
                </a:solidFill>
              </a:rPr>
              <a:t>blt</a:t>
            </a:r>
            <a:r>
              <a:rPr lang="en-US" sz="1400" dirty="0">
                <a:solidFill>
                  <a:schemeClr val="bg2"/>
                </a:solidFill>
              </a:rPr>
              <a:t>/</a:t>
            </a:r>
            <a:r>
              <a:rPr lang="en-US" sz="1400" dirty="0" err="1">
                <a:solidFill>
                  <a:schemeClr val="bg2"/>
                </a:solidFill>
              </a:rPr>
              <a:t>SetupBLT.cmake</a:t>
            </a:r>
            <a:r>
              <a:rPr lang="en-US" sz="1400" dirty="0">
                <a:solidFill>
                  <a:schemeClr val="bg2"/>
                </a:solidFill>
              </a:rPr>
              <a:t>)</a:t>
            </a:r>
          </a:p>
          <a:p>
            <a:r>
              <a:rPr lang="en-US" sz="1400" b="1" dirty="0">
                <a:solidFill>
                  <a:schemeClr val="bg2"/>
                </a:solidFill>
                <a:latin typeface="Menlo" panose="020B0609030804020204" pitchFamily="49" charset="0"/>
              </a:rPr>
              <a:t>.</a:t>
            </a:r>
          </a:p>
          <a:p>
            <a:r>
              <a:rPr lang="en-US" sz="1400" b="1" dirty="0">
                <a:solidFill>
                  <a:schemeClr val="bg2"/>
                </a:solidFill>
                <a:latin typeface="Menlo" panose="020B0609030804020204" pitchFamily="49" charset="0"/>
              </a:rPr>
              <a:t>git clone https://</a:t>
            </a:r>
            <a:r>
              <a:rPr lang="en-US" sz="1400" b="1" dirty="0" err="1">
                <a:solidFill>
                  <a:schemeClr val="bg2"/>
                </a:solidFill>
                <a:latin typeface="Menlo" panose="020B0609030804020204" pitchFamily="49" charset="0"/>
              </a:rPr>
              <a:t>github.com</a:t>
            </a:r>
            <a:r>
              <a:rPr lang="en-US" sz="1400" b="1" dirty="0">
                <a:solidFill>
                  <a:schemeClr val="bg2"/>
                </a:solidFill>
                <a:latin typeface="Menlo" panose="020B0609030804020204" pitchFamily="49" charset="0"/>
              </a:rPr>
              <a:t>/LLNL/</a:t>
            </a:r>
            <a:r>
              <a:rPr lang="en-US" sz="1400" b="1" dirty="0" err="1">
                <a:solidFill>
                  <a:schemeClr val="bg2"/>
                </a:solidFill>
                <a:latin typeface="Menlo" panose="020B0609030804020204" pitchFamily="49" charset="0"/>
              </a:rPr>
              <a:t>blt</a:t>
            </a:r>
            <a:r>
              <a:rPr lang="en-US" sz="1400" b="1" dirty="0">
                <a:solidFill>
                  <a:schemeClr val="bg2"/>
                </a:solidFill>
                <a:latin typeface="Menlo" panose="020B0609030804020204" pitchFamily="49" charset="0"/>
              </a:rPr>
              <a:t>/</a:t>
            </a:r>
          </a:p>
          <a:p>
            <a:r>
              <a:rPr lang="en-US" sz="1400" b="1" dirty="0" err="1">
                <a:solidFill>
                  <a:schemeClr val="bg2"/>
                </a:solidFill>
                <a:latin typeface="Menlo" panose="020B0609030804020204" pitchFamily="49" charset="0"/>
              </a:rPr>
              <a:t>mkdir</a:t>
            </a:r>
            <a:r>
              <a:rPr lang="en-US" sz="1400" b="1" dirty="0">
                <a:solidFill>
                  <a:schemeClr val="bg2"/>
                </a:solidFill>
                <a:latin typeface="Menlo" panose="020B0609030804020204" pitchFamily="49" charset="0"/>
              </a:rPr>
              <a:t> build &amp;&amp; cd build</a:t>
            </a:r>
          </a:p>
          <a:p>
            <a:r>
              <a:rPr lang="en-US" sz="1400" b="1" dirty="0">
                <a:solidFill>
                  <a:schemeClr val="bg2"/>
                </a:solidFill>
                <a:latin typeface="Menlo" panose="020B0609030804020204" pitchFamily="49" charset="0"/>
              </a:rPr>
              <a:t>make –j &amp;&amp; make test</a:t>
            </a:r>
          </a:p>
        </p:txBody>
      </p:sp>
      <p:sp>
        <p:nvSpPr>
          <p:cNvPr id="9" name="Rectangle 8">
            <a:extLst>
              <a:ext uri="{FF2B5EF4-FFF2-40B4-BE49-F238E27FC236}">
                <a16:creationId xmlns:a16="http://schemas.microsoft.com/office/drawing/2014/main" id="{1006434A-0222-5643-8057-D12E2DDA8E3D}"/>
              </a:ext>
            </a:extLst>
          </p:cNvPr>
          <p:cNvSpPr/>
          <p:nvPr/>
        </p:nvSpPr>
        <p:spPr>
          <a:xfrm>
            <a:off x="450167" y="3243405"/>
            <a:ext cx="8059652" cy="3046988"/>
          </a:xfrm>
          <a:prstGeom prst="rect">
            <a:avLst/>
          </a:prstGeom>
          <a:solidFill>
            <a:schemeClr val="tx1">
              <a:lumMod val="50000"/>
              <a:lumOff val="50000"/>
            </a:schemeClr>
          </a:solidFill>
        </p:spPr>
        <p:txBody>
          <a:bodyPr wrap="square">
            <a:spAutoFit/>
          </a:bodyPr>
          <a:lstStyle/>
          <a:p>
            <a:r>
              <a:rPr lang="en-US" sz="1600" b="1" dirty="0">
                <a:solidFill>
                  <a:schemeClr val="bg1"/>
                </a:solidFill>
              </a:rPr>
              <a:t>...</a:t>
            </a:r>
          </a:p>
          <a:p>
            <a:r>
              <a:rPr lang="en-US" sz="1600" b="1" dirty="0">
                <a:solidFill>
                  <a:schemeClr val="bg1"/>
                </a:solidFill>
              </a:rPr>
              <a:t>[100%] </a:t>
            </a:r>
            <a:r>
              <a:rPr lang="en-US" sz="1600" b="1" dirty="0">
                <a:solidFill>
                  <a:srgbClr val="15FF04"/>
                </a:solidFill>
              </a:rPr>
              <a:t>Linking CXX executable ../../../tests/</a:t>
            </a:r>
            <a:r>
              <a:rPr lang="en-US" sz="1600" b="1" dirty="0" err="1">
                <a:solidFill>
                  <a:srgbClr val="15FF04"/>
                </a:solidFill>
              </a:rPr>
              <a:t>blt_gtest_smoke</a:t>
            </a:r>
            <a:endParaRPr lang="en-US" sz="1600" b="1" dirty="0">
              <a:solidFill>
                <a:srgbClr val="15FF04"/>
              </a:solidFill>
            </a:endParaRPr>
          </a:p>
          <a:p>
            <a:r>
              <a:rPr lang="en-US" sz="1600" b="1" dirty="0">
                <a:solidFill>
                  <a:schemeClr val="bg1"/>
                </a:solidFill>
              </a:rPr>
              <a:t>[100%] Built target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mac0103234:build 99r$ make test</a:t>
            </a:r>
          </a:p>
          <a:p>
            <a:r>
              <a:rPr lang="en-US" sz="1600" b="1" dirty="0">
                <a:solidFill>
                  <a:schemeClr val="bg1"/>
                </a:solidFill>
              </a:rPr>
              <a:t>Running tests...</a:t>
            </a:r>
          </a:p>
          <a:p>
            <a:r>
              <a:rPr lang="en-US" sz="1600" b="1" dirty="0">
                <a:solidFill>
                  <a:schemeClr val="bg1"/>
                </a:solidFill>
              </a:rPr>
              <a:t>Test project /Users/99r/work/</a:t>
            </a:r>
            <a:r>
              <a:rPr lang="en-US" sz="1600" b="1" dirty="0" err="1">
                <a:solidFill>
                  <a:schemeClr val="bg1"/>
                </a:solidFill>
              </a:rPr>
              <a:t>autoQCT</a:t>
            </a:r>
            <a:r>
              <a:rPr lang="en-US" sz="1600" b="1" dirty="0">
                <a:solidFill>
                  <a:schemeClr val="bg1"/>
                </a:solidFill>
              </a:rPr>
              <a:t>/</a:t>
            </a:r>
            <a:r>
              <a:rPr lang="en-US" sz="1600" b="1" dirty="0" err="1">
                <a:solidFill>
                  <a:schemeClr val="bg1"/>
                </a:solidFill>
              </a:rPr>
              <a:t>blank_project</a:t>
            </a:r>
            <a:r>
              <a:rPr lang="en-US" sz="1600" b="1" dirty="0">
                <a:solidFill>
                  <a:schemeClr val="bg1"/>
                </a:solidFill>
              </a:rPr>
              <a:t>/build</a:t>
            </a:r>
          </a:p>
          <a:p>
            <a:r>
              <a:rPr lang="en-US" sz="1600" b="1" dirty="0">
                <a:solidFill>
                  <a:schemeClr val="bg1"/>
                </a:solidFill>
              </a:rPr>
              <a:t>    Start 1: </a:t>
            </a:r>
            <a:r>
              <a:rPr lang="en-US" sz="1600" b="1" dirty="0" err="1">
                <a:solidFill>
                  <a:schemeClr val="bg1"/>
                </a:solidFill>
              </a:rPr>
              <a:t>blt_gtest_smoke</a:t>
            </a:r>
            <a:endParaRPr lang="en-US" sz="1600" b="1" dirty="0">
              <a:solidFill>
                <a:schemeClr val="bg1"/>
              </a:solidFill>
            </a:endParaRPr>
          </a:p>
          <a:p>
            <a:r>
              <a:rPr lang="en-US" sz="1600" b="1" dirty="0">
                <a:solidFill>
                  <a:schemeClr val="bg1"/>
                </a:solidFill>
              </a:rPr>
              <a:t>1/1 Test #1: </a:t>
            </a:r>
            <a:r>
              <a:rPr lang="en-US" sz="1600" b="1" dirty="0" err="1">
                <a:solidFill>
                  <a:schemeClr val="bg1"/>
                </a:solidFill>
              </a:rPr>
              <a:t>blt_gtest_smoke</a:t>
            </a:r>
            <a:r>
              <a:rPr lang="en-US" sz="1600" b="1" dirty="0">
                <a:solidFill>
                  <a:schemeClr val="bg1"/>
                </a:solidFill>
              </a:rPr>
              <a:t> ..................   Passed    0.46 sec</a:t>
            </a:r>
          </a:p>
          <a:p>
            <a:endParaRPr lang="en-US" sz="1600" b="1" dirty="0">
              <a:solidFill>
                <a:schemeClr val="bg1"/>
              </a:solidFill>
            </a:endParaRPr>
          </a:p>
          <a:p>
            <a:r>
              <a:rPr lang="en-US" sz="1600" b="1" dirty="0">
                <a:solidFill>
                  <a:srgbClr val="15FF04"/>
                </a:solidFill>
              </a:rPr>
              <a:t>100% tests passed</a:t>
            </a:r>
            <a:r>
              <a:rPr lang="en-US" sz="1600" b="1" dirty="0">
                <a:solidFill>
                  <a:schemeClr val="bg1"/>
                </a:solidFill>
              </a:rPr>
              <a:t>, 0 tests failed out of 1</a:t>
            </a:r>
          </a:p>
          <a:p>
            <a:endParaRPr lang="en-US" sz="1600" b="1" dirty="0">
              <a:solidFill>
                <a:schemeClr val="bg1"/>
              </a:solidFill>
            </a:endParaRPr>
          </a:p>
          <a:p>
            <a:r>
              <a:rPr lang="en-US" sz="1600" b="1" dirty="0">
                <a:solidFill>
                  <a:schemeClr val="bg1"/>
                </a:solidFill>
              </a:rPr>
              <a:t>Total Test time (real) =   0.46 sec</a:t>
            </a:r>
          </a:p>
        </p:txBody>
      </p:sp>
      <p:pic>
        <p:nvPicPr>
          <p:cNvPr id="2050" name="Picture 2" descr="BLT">
            <a:extLst>
              <a:ext uri="{FF2B5EF4-FFF2-40B4-BE49-F238E27FC236}">
                <a16:creationId xmlns:a16="http://schemas.microsoft.com/office/drawing/2014/main" id="{F84D9ECA-1B57-A54E-A577-FC9E19AE95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3725" y="420500"/>
            <a:ext cx="3372223" cy="22130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6BE4D80-B84A-D24B-8C7E-529A4A226712}"/>
              </a:ext>
            </a:extLst>
          </p:cNvPr>
          <p:cNvSpPr txBox="1"/>
          <p:nvPr/>
        </p:nvSpPr>
        <p:spPr>
          <a:xfrm>
            <a:off x="6664617" y="2583825"/>
            <a:ext cx="2530438" cy="433965"/>
          </a:xfrm>
          <a:prstGeom prst="rect">
            <a:avLst/>
          </a:prstGeom>
          <a:noFill/>
        </p:spPr>
        <p:txBody>
          <a:bodyPr wrap="square" lIns="118872" tIns="91440" rIns="118872" bIns="91440" rtlCol="0" anchor="ctr" anchorCtr="0">
            <a:spAutoFit/>
          </a:bodyPr>
          <a:lstStyle/>
          <a:p>
            <a:pPr>
              <a:lnSpc>
                <a:spcPct val="90000"/>
              </a:lnSpc>
            </a:pPr>
            <a:r>
              <a:rPr lang="en-US" dirty="0" err="1">
                <a:hlinkClick r:id="rId4"/>
              </a:rPr>
              <a:t>llnl-blt.readthedocs.io</a:t>
            </a:r>
            <a:endParaRPr lang="en-US" dirty="0"/>
          </a:p>
        </p:txBody>
      </p:sp>
    </p:spTree>
    <p:extLst>
      <p:ext uri="{BB962C8B-B14F-4D97-AF65-F5344CB8AC3E}">
        <p14:creationId xmlns:p14="http://schemas.microsoft.com/office/powerpoint/2010/main" val="25828526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76EEB-43E1-F64D-85B5-5CC6AD754298}"/>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41764CD8-1A86-7F41-BF28-CD89A699A75F}"/>
              </a:ext>
            </a:extLst>
          </p:cNvPr>
          <p:cNvSpPr>
            <a:spLocks noGrp="1"/>
          </p:cNvSpPr>
          <p:nvPr>
            <p:ph idx="1"/>
          </p:nvPr>
        </p:nvSpPr>
        <p:spPr/>
        <p:txBody>
          <a:bodyPr/>
          <a:lstStyle/>
          <a:p>
            <a:r>
              <a:rPr lang="en-US" sz="2800" dirty="0"/>
              <a:t>C, C++, Fortran</a:t>
            </a:r>
          </a:p>
          <a:p>
            <a:pPr lvl="1"/>
            <a:r>
              <a:rPr lang="en-US" sz="2400" dirty="0"/>
              <a:t>Running and Reporting Tests: </a:t>
            </a:r>
            <a:r>
              <a:rPr lang="en-US" sz="2400" dirty="0" err="1"/>
              <a:t>ctest</a:t>
            </a:r>
            <a:r>
              <a:rPr lang="en-US" sz="2400" dirty="0"/>
              <a:t> / </a:t>
            </a:r>
            <a:r>
              <a:rPr lang="en-US" sz="2400" dirty="0" err="1"/>
              <a:t>cdash</a:t>
            </a:r>
            <a:endParaRPr lang="en-US" sz="2400" dirty="0"/>
          </a:p>
          <a:p>
            <a:pPr lvl="1"/>
            <a:r>
              <a:rPr lang="en-US" sz="2400" dirty="0"/>
              <a:t>Code Coverage: </a:t>
            </a:r>
            <a:r>
              <a:rPr lang="en-US" sz="2400" dirty="0" err="1"/>
              <a:t>gcov</a:t>
            </a:r>
            <a:r>
              <a:rPr lang="en-US" sz="2400" dirty="0"/>
              <a:t> / </a:t>
            </a:r>
            <a:r>
              <a:rPr lang="en-US" sz="2400" dirty="0" err="1"/>
              <a:t>lcov</a:t>
            </a:r>
            <a:r>
              <a:rPr lang="en-US" sz="2400" dirty="0"/>
              <a:t> (C, C++, Fortran)</a:t>
            </a:r>
          </a:p>
          <a:p>
            <a:pPr lvl="1"/>
            <a:r>
              <a:rPr lang="en-US" sz="2400" dirty="0"/>
              <a:t>Static Analysis: clang-tidy (only C, C++)</a:t>
            </a:r>
          </a:p>
          <a:p>
            <a:r>
              <a:rPr lang="en-US" sz="2800" dirty="0"/>
              <a:t>Python</a:t>
            </a:r>
          </a:p>
          <a:p>
            <a:pPr lvl="1"/>
            <a:r>
              <a:rPr lang="en-US" sz="2400" dirty="0"/>
              <a:t>Running and Reporting Tests: </a:t>
            </a:r>
            <a:r>
              <a:rPr lang="en-US" sz="2400" dirty="0" err="1"/>
              <a:t>pytest</a:t>
            </a:r>
            <a:r>
              <a:rPr lang="en-US" sz="2400" dirty="0"/>
              <a:t> / </a:t>
            </a:r>
            <a:r>
              <a:rPr lang="en-US" sz="2400" dirty="0" err="1"/>
              <a:t>unittest</a:t>
            </a:r>
            <a:r>
              <a:rPr lang="en-US" sz="2400" dirty="0"/>
              <a:t> / nose</a:t>
            </a:r>
          </a:p>
          <a:p>
            <a:pPr lvl="1"/>
            <a:r>
              <a:rPr lang="en-US" sz="2400" dirty="0"/>
              <a:t>Code Coverage: </a:t>
            </a:r>
            <a:r>
              <a:rPr lang="en-US" sz="2400" dirty="0" err="1"/>
              <a:t>pytest-cov</a:t>
            </a:r>
            <a:endParaRPr lang="en-US" sz="2400" dirty="0"/>
          </a:p>
          <a:p>
            <a:pPr lvl="1"/>
            <a:r>
              <a:rPr lang="en-US" sz="2400" dirty="0"/>
              <a:t>Static Source Code Analysis: </a:t>
            </a:r>
            <a:r>
              <a:rPr lang="en-US" sz="2400" dirty="0" err="1"/>
              <a:t>pylint</a:t>
            </a:r>
            <a:r>
              <a:rPr lang="en-US" sz="2400" dirty="0"/>
              <a:t> / flake8</a:t>
            </a:r>
            <a:endParaRPr lang="en-US" dirty="0"/>
          </a:p>
          <a:p>
            <a:pPr lvl="1"/>
            <a:endParaRPr lang="en-US" dirty="0"/>
          </a:p>
        </p:txBody>
      </p:sp>
    </p:spTree>
    <p:extLst>
      <p:ext uri="{BB962C8B-B14F-4D97-AF65-F5344CB8AC3E}">
        <p14:creationId xmlns:p14="http://schemas.microsoft.com/office/powerpoint/2010/main" val="22309849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5031832-2156-504F-B8AF-48ABE34B424D}"/>
              </a:ext>
            </a:extLst>
          </p:cNvPr>
          <p:cNvSpPr>
            <a:spLocks noGrp="1"/>
          </p:cNvSpPr>
          <p:nvPr>
            <p:ph idx="1"/>
          </p:nvPr>
        </p:nvSpPr>
        <p:spPr>
          <a:xfrm>
            <a:off x="609443" y="1385204"/>
            <a:ext cx="6470978" cy="4422776"/>
          </a:xfrm>
        </p:spPr>
        <p:txBody>
          <a:bodyPr/>
          <a:lstStyle/>
          <a:p>
            <a:r>
              <a:rPr lang="en-US" sz="2200" dirty="0"/>
              <a:t>Expose parts of the code that aren’t being tested</a:t>
            </a:r>
          </a:p>
          <a:p>
            <a:pPr lvl="1"/>
            <a:r>
              <a:rPr lang="en-US" sz="1900" dirty="0" err="1"/>
              <a:t>gcov</a:t>
            </a:r>
            <a:r>
              <a:rPr lang="en-US" sz="1900" dirty="0"/>
              <a:t> - standard utility with the GNU compiler collection suite (we will use it in the next few slides)</a:t>
            </a:r>
          </a:p>
          <a:p>
            <a:pPr lvl="1"/>
            <a:r>
              <a:rPr lang="en-US" sz="1900" dirty="0"/>
              <a:t>Compile/link with –coverage &amp; turn off optimization</a:t>
            </a:r>
          </a:p>
          <a:p>
            <a:pPr lvl="1"/>
            <a:r>
              <a:rPr lang="en-US" sz="1900" dirty="0"/>
              <a:t>counts the number of times each statement is executed</a:t>
            </a:r>
          </a:p>
          <a:p>
            <a:r>
              <a:rPr lang="en-US" sz="2200" dirty="0" err="1"/>
              <a:t>gcov</a:t>
            </a:r>
            <a:r>
              <a:rPr lang="en-US" sz="2200" dirty="0"/>
              <a:t> also works for C and Fortran</a:t>
            </a:r>
          </a:p>
          <a:p>
            <a:pPr lvl="1"/>
            <a:r>
              <a:rPr lang="en-US" sz="1900" dirty="0"/>
              <a:t>Other tools exist for other languages</a:t>
            </a:r>
          </a:p>
          <a:p>
            <a:pPr lvl="1"/>
            <a:r>
              <a:rPr lang="en-US" sz="1900" dirty="0" err="1"/>
              <a:t>JCov</a:t>
            </a:r>
            <a:r>
              <a:rPr lang="en-US" sz="1900" dirty="0"/>
              <a:t> for Java</a:t>
            </a:r>
          </a:p>
          <a:p>
            <a:pPr lvl="1"/>
            <a:r>
              <a:rPr lang="en-US" sz="1900" dirty="0" err="1"/>
              <a:t>Coverage.py</a:t>
            </a:r>
            <a:r>
              <a:rPr lang="en-US" sz="1900" dirty="0"/>
              <a:t> for python</a:t>
            </a:r>
          </a:p>
          <a:p>
            <a:pPr lvl="1"/>
            <a:r>
              <a:rPr lang="en-US" sz="1900" dirty="0" err="1"/>
              <a:t>Devel</a:t>
            </a:r>
            <a:r>
              <a:rPr lang="en-US" sz="1900" dirty="0"/>
              <a:t>::Cover for </a:t>
            </a:r>
            <a:r>
              <a:rPr lang="en-US" sz="1900" dirty="0" err="1"/>
              <a:t>perl</a:t>
            </a:r>
            <a:endParaRPr lang="en-US" sz="1900" dirty="0"/>
          </a:p>
          <a:p>
            <a:pPr lvl="1"/>
            <a:r>
              <a:rPr lang="en-US" sz="1900" dirty="0"/>
              <a:t>profile for MATLAB</a:t>
            </a:r>
          </a:p>
          <a:p>
            <a:endParaRPr lang="en-US" sz="2000" dirty="0"/>
          </a:p>
        </p:txBody>
      </p:sp>
      <p:sp>
        <p:nvSpPr>
          <p:cNvPr id="4" name="Text Placeholder 3">
            <a:extLst>
              <a:ext uri="{FF2B5EF4-FFF2-40B4-BE49-F238E27FC236}">
                <a16:creationId xmlns:a16="http://schemas.microsoft.com/office/drawing/2014/main" id="{F62A6E05-B1BD-534E-884C-E62949A07353}"/>
              </a:ext>
            </a:extLst>
          </p:cNvPr>
          <p:cNvSpPr>
            <a:spLocks noGrp="1"/>
          </p:cNvSpPr>
          <p:nvPr>
            <p:ph type="body" sz="quarter" idx="12"/>
          </p:nvPr>
        </p:nvSpPr>
        <p:spPr>
          <a:xfrm>
            <a:off x="609442" y="853958"/>
            <a:ext cx="11160961" cy="499715"/>
          </a:xfrm>
        </p:spPr>
        <p:txBody>
          <a:bodyPr/>
          <a:lstStyle/>
          <a:p>
            <a:r>
              <a:rPr lang="en-US" dirty="0"/>
              <a:t>Code coverage tools</a:t>
            </a:r>
          </a:p>
          <a:p>
            <a:endParaRPr lang="en-US" dirty="0"/>
          </a:p>
        </p:txBody>
      </p:sp>
      <p:sp>
        <p:nvSpPr>
          <p:cNvPr id="2" name="Title 1">
            <a:extLst>
              <a:ext uri="{FF2B5EF4-FFF2-40B4-BE49-F238E27FC236}">
                <a16:creationId xmlns:a16="http://schemas.microsoft.com/office/drawing/2014/main" id="{75E86857-8815-FB42-AB5A-F79919C28FB0}"/>
              </a:ext>
            </a:extLst>
          </p:cNvPr>
          <p:cNvSpPr>
            <a:spLocks noGrp="1"/>
          </p:cNvSpPr>
          <p:nvPr>
            <p:ph type="title"/>
          </p:nvPr>
        </p:nvSpPr>
        <p:spPr/>
        <p:txBody>
          <a:bodyPr/>
          <a:lstStyle/>
          <a:p>
            <a:r>
              <a:rPr lang="en-US" dirty="0"/>
              <a:t>How do we determine what other tests are needed?</a:t>
            </a:r>
          </a:p>
        </p:txBody>
      </p:sp>
      <p:sp>
        <p:nvSpPr>
          <p:cNvPr id="7" name="Content Placeholder 2">
            <a:extLst>
              <a:ext uri="{FF2B5EF4-FFF2-40B4-BE49-F238E27FC236}">
                <a16:creationId xmlns:a16="http://schemas.microsoft.com/office/drawing/2014/main" id="{B0AC3198-6740-CB42-9C0C-C51FE1D7A69F}"/>
              </a:ext>
            </a:extLst>
          </p:cNvPr>
          <p:cNvSpPr txBox="1">
            <a:spLocks/>
          </p:cNvSpPr>
          <p:nvPr/>
        </p:nvSpPr>
        <p:spPr bwMode="auto">
          <a:xfrm>
            <a:off x="7103631" y="1413172"/>
            <a:ext cx="4527211" cy="39306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t>Lcov</a:t>
            </a:r>
            <a:r>
              <a:rPr lang="en-US" dirty="0"/>
              <a:t> </a:t>
            </a:r>
          </a:p>
          <a:p>
            <a:pPr lvl="1"/>
            <a:r>
              <a:rPr lang="en-US" dirty="0"/>
              <a:t>a graphical front-end for </a:t>
            </a:r>
            <a:r>
              <a:rPr lang="en-US" dirty="0" err="1"/>
              <a:t>gcov</a:t>
            </a:r>
            <a:endParaRPr lang="en-US" dirty="0"/>
          </a:p>
          <a:p>
            <a:pPr lvl="1"/>
            <a:r>
              <a:rPr lang="en-US" dirty="0"/>
              <a:t>available at http://</a:t>
            </a:r>
            <a:r>
              <a:rPr lang="en-US" dirty="0" err="1"/>
              <a:t>ltp.sourceforge.net</a:t>
            </a:r>
            <a:r>
              <a:rPr lang="en-US" dirty="0"/>
              <a:t>/coverage/</a:t>
            </a:r>
            <a:r>
              <a:rPr lang="en-US" dirty="0" err="1"/>
              <a:t>lcov.php</a:t>
            </a:r>
            <a:r>
              <a:rPr lang="en-US" dirty="0"/>
              <a:t> </a:t>
            </a:r>
          </a:p>
          <a:p>
            <a:pPr lvl="1"/>
            <a:r>
              <a:rPr lang="en-US" dirty="0" err="1"/>
              <a:t>Codecov.io</a:t>
            </a:r>
            <a:r>
              <a:rPr lang="en-US" dirty="0"/>
              <a:t> in CI module </a:t>
            </a:r>
          </a:p>
          <a:p>
            <a:r>
              <a:rPr lang="en-US" dirty="0"/>
              <a:t>Hosted servers (e.g. coveralls, </a:t>
            </a:r>
            <a:r>
              <a:rPr lang="en-US" dirty="0" err="1"/>
              <a:t>codecov</a:t>
            </a:r>
            <a:r>
              <a:rPr lang="en-US" dirty="0"/>
              <a:t>)</a:t>
            </a:r>
          </a:p>
          <a:p>
            <a:r>
              <a:rPr lang="en-US" dirty="0"/>
              <a:t>graphical visualization of results</a:t>
            </a:r>
          </a:p>
          <a:p>
            <a:r>
              <a:rPr lang="en-US" dirty="0"/>
              <a:t>push results to server through continuous integration server</a:t>
            </a:r>
          </a:p>
          <a:p>
            <a:endParaRPr lang="en-US" dirty="0"/>
          </a:p>
          <a:p>
            <a:endParaRPr lang="en-US" dirty="0"/>
          </a:p>
          <a:p>
            <a:endParaRPr lang="en-US" dirty="0"/>
          </a:p>
        </p:txBody>
      </p:sp>
    </p:spTree>
    <p:extLst>
      <p:ext uri="{BB962C8B-B14F-4D97-AF65-F5344CB8AC3E}">
        <p14:creationId xmlns:p14="http://schemas.microsoft.com/office/powerpoint/2010/main" val="960831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ell phone&#10;&#10;Description automatically generated">
            <a:extLst>
              <a:ext uri="{FF2B5EF4-FFF2-40B4-BE49-F238E27FC236}">
                <a16:creationId xmlns:a16="http://schemas.microsoft.com/office/drawing/2014/main" id="{A118D715-0962-0743-95A9-DFAF97E858C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9730" y="3218598"/>
            <a:ext cx="4720590" cy="2602189"/>
          </a:xfrm>
          <a:prstGeom prst="rect">
            <a:avLst/>
          </a:prstGeom>
        </p:spPr>
      </p:pic>
      <p:pic>
        <p:nvPicPr>
          <p:cNvPr id="12" name="Picture 11">
            <a:extLst>
              <a:ext uri="{FF2B5EF4-FFF2-40B4-BE49-F238E27FC236}">
                <a16:creationId xmlns:a16="http://schemas.microsoft.com/office/drawing/2014/main" id="{B2C0FA68-A2C4-BD4D-B6C9-1B8088DEEBC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49531" y="2956748"/>
            <a:ext cx="6788702" cy="3110613"/>
          </a:xfrm>
          <a:prstGeom prst="rect">
            <a:avLst/>
          </a:prstGeom>
        </p:spPr>
      </p:pic>
      <p:sp>
        <p:nvSpPr>
          <p:cNvPr id="13" name="Content Placeholder 2">
            <a:extLst>
              <a:ext uri="{FF2B5EF4-FFF2-40B4-BE49-F238E27FC236}">
                <a16:creationId xmlns:a16="http://schemas.microsoft.com/office/drawing/2014/main" id="{6F999DBB-12B1-1841-9D89-7EE1B1D8B648}"/>
              </a:ext>
            </a:extLst>
          </p:cNvPr>
          <p:cNvSpPr txBox="1">
            <a:spLocks/>
          </p:cNvSpPr>
          <p:nvPr/>
        </p:nvSpPr>
        <p:spPr bwMode="auto">
          <a:xfrm>
            <a:off x="199730" y="1035852"/>
            <a:ext cx="5000663" cy="1878797"/>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92500" lnSpcReduction="2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Example of heat equation</a:t>
            </a:r>
          </a:p>
          <a:p>
            <a:pPr lvl="1"/>
            <a:r>
              <a:rPr lang="en-US" dirty="0"/>
              <a:t>Add -coverage as shown below to </a:t>
            </a:r>
            <a:r>
              <a:rPr lang="en-US" dirty="0" err="1"/>
              <a:t>Makefile</a:t>
            </a:r>
            <a:endParaRPr lang="en-US" dirty="0"/>
          </a:p>
          <a:p>
            <a:pPr lvl="1"/>
            <a:r>
              <a:rPr lang="en-US" dirty="0"/>
              <a:t>Run ./heat </a:t>
            </a:r>
            <a:r>
              <a:rPr lang="en-US" dirty="0" err="1"/>
              <a:t>runame</a:t>
            </a:r>
            <a:r>
              <a:rPr lang="en-US" dirty="0"/>
              <a:t>=“</a:t>
            </a:r>
            <a:r>
              <a:rPr lang="en-US" dirty="0" err="1"/>
              <a:t>ftcs_results</a:t>
            </a:r>
            <a:r>
              <a:rPr lang="en-US" dirty="0"/>
              <a:t>”</a:t>
            </a:r>
          </a:p>
          <a:p>
            <a:pPr lvl="1"/>
            <a:r>
              <a:rPr lang="en-US" dirty="0"/>
              <a:t>Run </a:t>
            </a:r>
            <a:r>
              <a:rPr lang="en-US" dirty="0" err="1"/>
              <a:t>gcov</a:t>
            </a:r>
            <a:r>
              <a:rPr lang="en-US" dirty="0"/>
              <a:t> </a:t>
            </a:r>
            <a:r>
              <a:rPr lang="en-US" dirty="0" err="1"/>
              <a:t>heat.C</a:t>
            </a:r>
            <a:endParaRPr lang="en-US" dirty="0"/>
          </a:p>
          <a:p>
            <a:pPr lvl="1"/>
            <a:r>
              <a:rPr lang="en-US" dirty="0"/>
              <a:t>Examine </a:t>
            </a:r>
            <a:r>
              <a:rPr lang="en-US" dirty="0" err="1"/>
              <a:t>heat.C.gcov</a:t>
            </a:r>
            <a:endParaRPr lang="en-US" dirty="0"/>
          </a:p>
          <a:p>
            <a:endParaRPr lang="en-US" dirty="0"/>
          </a:p>
          <a:p>
            <a:pPr lvl="1"/>
            <a:endParaRPr lang="en-US" dirty="0"/>
          </a:p>
          <a:p>
            <a:pPr lvl="1"/>
            <a:endParaRPr lang="en-US" b="1" dirty="0">
              <a:solidFill>
                <a:schemeClr val="accent6">
                  <a:lumMod val="75000"/>
                </a:schemeClr>
              </a:solidFill>
            </a:endParaRPr>
          </a:p>
        </p:txBody>
      </p:sp>
      <p:sp>
        <p:nvSpPr>
          <p:cNvPr id="15" name="Content Placeholder 2">
            <a:extLst>
              <a:ext uri="{FF2B5EF4-FFF2-40B4-BE49-F238E27FC236}">
                <a16:creationId xmlns:a16="http://schemas.microsoft.com/office/drawing/2014/main" id="{F6D4692D-62D5-7C41-A0F1-C8834FE69CF0}"/>
              </a:ext>
            </a:extLst>
          </p:cNvPr>
          <p:cNvSpPr txBox="1">
            <a:spLocks/>
          </p:cNvSpPr>
          <p:nvPr/>
        </p:nvSpPr>
        <p:spPr bwMode="auto">
          <a:xfrm>
            <a:off x="5743280" y="1029766"/>
            <a:ext cx="5994953" cy="168177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baseline="0">
                <a:solidFill>
                  <a:schemeClr val="tx1"/>
                </a:solidFill>
                <a:latin typeface="+mn-lt"/>
                <a:ea typeface="+mn-ea"/>
                <a:cs typeface="+mn-cs"/>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mn-lt"/>
                <a:ea typeface="+mn-ea"/>
                <a:cs typeface="+mn-cs"/>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mn-lt"/>
                <a:ea typeface="+mn-ea"/>
                <a:cs typeface="+mn-cs"/>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mn-lt"/>
                <a:ea typeface="+mn-ea"/>
                <a:cs typeface="+mn-cs"/>
              </a:defRPr>
            </a:lvl4pPr>
            <a:lvl5pPr marL="1482725" indent="-222250" algn="l" rtl="0" eaLnBrk="1" fontAlgn="base" hangingPunct="1">
              <a:lnSpc>
                <a:spcPct val="90000"/>
              </a:lnSpc>
              <a:spcBef>
                <a:spcPts val="600"/>
              </a:spcBef>
              <a:spcAft>
                <a:spcPct val="0"/>
              </a:spcAft>
              <a:buClr>
                <a:schemeClr val="tx1"/>
              </a:buClr>
              <a:buFont typeface="Arial"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000" dirty="0"/>
              <a:t>A dash indicates non-executable line</a:t>
            </a:r>
          </a:p>
          <a:p>
            <a:r>
              <a:rPr lang="en-US" sz="2000" dirty="0"/>
              <a:t>A number indicated the times the line was called</a:t>
            </a:r>
          </a:p>
          <a:p>
            <a:r>
              <a:rPr lang="en-US" sz="2000" dirty="0"/>
              <a:t>##### indicates line wasn’t exercised</a:t>
            </a:r>
            <a:endParaRPr lang="en-US" sz="1800" dirty="0"/>
          </a:p>
          <a:p>
            <a:pPr lvl="1"/>
            <a:endParaRPr lang="en-US" sz="1800" b="1" dirty="0">
              <a:solidFill>
                <a:schemeClr val="accent6">
                  <a:lumMod val="75000"/>
                </a:schemeClr>
              </a:solidFill>
            </a:endParaRPr>
          </a:p>
        </p:txBody>
      </p:sp>
      <p:sp>
        <p:nvSpPr>
          <p:cNvPr id="14" name="Title 1">
            <a:extLst>
              <a:ext uri="{FF2B5EF4-FFF2-40B4-BE49-F238E27FC236}">
                <a16:creationId xmlns:a16="http://schemas.microsoft.com/office/drawing/2014/main" id="{2F506FA7-26D4-9C48-99BC-EF935F79E651}"/>
              </a:ext>
            </a:extLst>
          </p:cNvPr>
          <p:cNvSpPr>
            <a:spLocks noGrp="1"/>
          </p:cNvSpPr>
          <p:nvPr>
            <p:ph type="title"/>
          </p:nvPr>
        </p:nvSpPr>
        <p:spPr>
          <a:xfrm>
            <a:off x="365760" y="411480"/>
            <a:ext cx="11372473" cy="914400"/>
          </a:xfrm>
        </p:spPr>
        <p:txBody>
          <a:bodyPr/>
          <a:lstStyle/>
          <a:p>
            <a:r>
              <a:rPr lang="en-US" dirty="0"/>
              <a:t>Checking coverage Example</a:t>
            </a:r>
          </a:p>
        </p:txBody>
      </p:sp>
    </p:spTree>
    <p:extLst>
      <p:ext uri="{BB962C8B-B14F-4D97-AF65-F5344CB8AC3E}">
        <p14:creationId xmlns:p14="http://schemas.microsoft.com/office/powerpoint/2010/main" val="40294062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96894-8E3C-AD4B-ABE1-2A81FB40B557}"/>
              </a:ext>
            </a:extLst>
          </p:cNvPr>
          <p:cNvSpPr>
            <a:spLocks noGrp="1"/>
          </p:cNvSpPr>
          <p:nvPr>
            <p:ph type="title"/>
          </p:nvPr>
        </p:nvSpPr>
        <p:spPr/>
        <p:txBody>
          <a:bodyPr/>
          <a:lstStyle/>
          <a:p>
            <a:r>
              <a:rPr lang="en-US" dirty="0"/>
              <a:t>Graphical View of </a:t>
            </a:r>
            <a:r>
              <a:rPr lang="en-US" dirty="0" err="1"/>
              <a:t>Gcov</a:t>
            </a:r>
            <a:r>
              <a:rPr lang="en-US" dirty="0"/>
              <a:t> Output and Tutorials for Code Coverage </a:t>
            </a:r>
          </a:p>
        </p:txBody>
      </p:sp>
      <p:sp>
        <p:nvSpPr>
          <p:cNvPr id="4" name="Online tutorial - https://github.com/amklinv/morpheus…">
            <a:extLst>
              <a:ext uri="{FF2B5EF4-FFF2-40B4-BE49-F238E27FC236}">
                <a16:creationId xmlns:a16="http://schemas.microsoft.com/office/drawing/2014/main" id="{2A5898E1-6414-A544-9084-8EBBC6093153}"/>
              </a:ext>
            </a:extLst>
          </p:cNvPr>
          <p:cNvSpPr txBox="1">
            <a:spLocks/>
          </p:cNvSpPr>
          <p:nvPr/>
        </p:nvSpPr>
        <p:spPr bwMode="auto">
          <a:xfrm>
            <a:off x="1480893" y="5287263"/>
            <a:ext cx="7363175" cy="5969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lnSpcReduction="10000"/>
          </a:bodyPr>
          <a:lstStyle>
            <a:lvl1pPr marL="230188" indent="-230188" algn="l" rtl="0" eaLnBrk="1" fontAlgn="base" hangingPunct="1">
              <a:lnSpc>
                <a:spcPct val="90000"/>
              </a:lnSpc>
              <a:spcBef>
                <a:spcPts val="1400"/>
              </a:spcBef>
              <a:spcAft>
                <a:spcPct val="0"/>
              </a:spcAft>
              <a:buClr>
                <a:schemeClr val="tx1"/>
              </a:buClr>
              <a:buFont typeface="Arial" charset="0"/>
              <a:buChar char="•"/>
              <a:defRPr sz="2400" kern="1200">
                <a:solidFill>
                  <a:schemeClr val="tx1"/>
                </a:solidFill>
                <a:latin typeface="Arial" panose="020B0604020202020204" pitchFamily="34" charset="0"/>
                <a:ea typeface="+mn-ea"/>
                <a:cs typeface="Arial" panose="020B0604020202020204" pitchFamily="34" charset="0"/>
              </a:defRPr>
            </a:lvl1pPr>
            <a:lvl2pPr marL="625475" indent="-279400" algn="l" rtl="0" eaLnBrk="1" fontAlgn="base" hangingPunct="1">
              <a:lnSpc>
                <a:spcPct val="90000"/>
              </a:lnSpc>
              <a:spcBef>
                <a:spcPts val="800"/>
              </a:spcBef>
              <a:spcAft>
                <a:spcPct val="0"/>
              </a:spcAft>
              <a:buClr>
                <a:schemeClr val="tx1"/>
              </a:buClr>
              <a:buFont typeface="Arial" charset="0"/>
              <a:buChar char="–"/>
              <a:defRPr sz="2000" kern="1200">
                <a:solidFill>
                  <a:schemeClr val="tx1"/>
                </a:solidFill>
                <a:latin typeface="Arial" panose="020B0604020202020204" pitchFamily="34" charset="0"/>
                <a:ea typeface="+mn-ea"/>
                <a:cs typeface="Arial" panose="020B0604020202020204" pitchFamily="34" charset="0"/>
              </a:defRPr>
            </a:lvl2pPr>
            <a:lvl3pPr marL="914400" indent="-230188" algn="l" rtl="0" eaLnBrk="1" fontAlgn="base" hangingPunct="1">
              <a:lnSpc>
                <a:spcPct val="90000"/>
              </a:lnSpc>
              <a:spcBef>
                <a:spcPts val="800"/>
              </a:spcBef>
              <a:spcAft>
                <a:spcPct val="0"/>
              </a:spcAft>
              <a:buClr>
                <a:schemeClr val="tx1"/>
              </a:buClr>
              <a:buFont typeface="Arial" charset="0"/>
              <a:buChar char="•"/>
              <a:defRPr sz="1800" kern="1200">
                <a:solidFill>
                  <a:schemeClr val="tx1"/>
                </a:solidFill>
                <a:latin typeface="Arial" panose="020B0604020202020204" pitchFamily="34" charset="0"/>
                <a:ea typeface="+mn-ea"/>
                <a:cs typeface="Arial" panose="020B0604020202020204" pitchFamily="34" charset="0"/>
              </a:defRPr>
            </a:lvl3pPr>
            <a:lvl4pPr marL="1144588" indent="-173038" algn="l" rtl="0" eaLnBrk="1" fontAlgn="base" hangingPunct="1">
              <a:lnSpc>
                <a:spcPct val="90000"/>
              </a:lnSpc>
              <a:spcBef>
                <a:spcPts val="800"/>
              </a:spcBef>
              <a:spcAft>
                <a:spcPct val="0"/>
              </a:spcAft>
              <a:buClr>
                <a:schemeClr val="tx1"/>
              </a:buClr>
              <a:buFont typeface="Arial" charset="0"/>
              <a:buChar char="–"/>
              <a:defRPr sz="1600" kern="1200">
                <a:solidFill>
                  <a:schemeClr val="tx1"/>
                </a:solidFill>
                <a:latin typeface="Arial" panose="020B0604020202020204" pitchFamily="34" charset="0"/>
                <a:ea typeface="+mn-ea"/>
                <a:cs typeface="Arial" panose="020B0604020202020204" pitchFamily="34" charset="0"/>
              </a:defRPr>
            </a:lvl4pPr>
            <a:lvl5pPr marL="1482725" indent="-222250" algn="l" rtl="0" eaLnBrk="1" fontAlgn="base" hangingPunct="1">
              <a:lnSpc>
                <a:spcPct val="90000"/>
              </a:lnSpc>
              <a:spcBef>
                <a:spcPts val="600"/>
              </a:spcBef>
              <a:spcAft>
                <a:spcPct val="0"/>
              </a:spcAft>
              <a:buClr>
                <a:schemeClr val="tx1"/>
              </a:buClr>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566927">
              <a:spcBef>
                <a:spcPts val="800"/>
              </a:spcBef>
              <a:buClrTx/>
              <a:buFontTx/>
              <a:buNone/>
              <a:defRPr sz="1488"/>
            </a:pPr>
            <a:r>
              <a:rPr lang="en-US" sz="1488" dirty="0"/>
              <a:t>Online tutorial - </a:t>
            </a:r>
            <a:r>
              <a:rPr lang="en-US" sz="1488" u="sng" dirty="0">
                <a:solidFill>
                  <a:srgbClr val="A03123"/>
                </a:solidFill>
                <a:uFill>
                  <a:solidFill>
                    <a:srgbClr val="A03123"/>
                  </a:solidFill>
                </a:uFill>
                <a:hlinkClick r:id="rId3"/>
              </a:rPr>
              <a:t>https://github.com/amklinv/morpheus</a:t>
            </a:r>
          </a:p>
          <a:p>
            <a:pPr marL="0" indent="0" algn="ctr" defTabSz="566927">
              <a:spcBef>
                <a:spcPts val="800"/>
              </a:spcBef>
              <a:buClrTx/>
              <a:buFontTx/>
              <a:buNone/>
              <a:defRPr sz="1488"/>
            </a:pPr>
            <a:r>
              <a:rPr lang="en-US" sz="1488" dirty="0"/>
              <a:t>Other example - </a:t>
            </a:r>
            <a:r>
              <a:rPr lang="en-US" sz="1488" u="sng" dirty="0">
                <a:solidFill>
                  <a:srgbClr val="A03123"/>
                </a:solidFill>
                <a:uFill>
                  <a:solidFill>
                    <a:srgbClr val="A03123"/>
                  </a:solidFill>
                </a:uFill>
                <a:hlinkClick r:id="rId3"/>
              </a:rPr>
              <a:t>https://github.com/jrdoneal/infrastructure</a:t>
            </a:r>
          </a:p>
        </p:txBody>
      </p:sp>
      <p:pic>
        <p:nvPicPr>
          <p:cNvPr id="5" name="CoverageResult.png" descr="CoverageResult.png">
            <a:extLst>
              <a:ext uri="{FF2B5EF4-FFF2-40B4-BE49-F238E27FC236}">
                <a16:creationId xmlns:a16="http://schemas.microsoft.com/office/drawing/2014/main" id="{42532670-C6E0-114F-BB75-47411B4CBFD5}"/>
              </a:ext>
            </a:extLst>
          </p:cNvPr>
          <p:cNvPicPr>
            <a:picLocks noChangeAspect="1"/>
          </p:cNvPicPr>
          <p:nvPr/>
        </p:nvPicPr>
        <p:blipFill>
          <a:blip r:embed="rId4"/>
          <a:stretch>
            <a:fillRect/>
          </a:stretch>
        </p:blipFill>
        <p:spPr>
          <a:xfrm>
            <a:off x="1785641" y="1580266"/>
            <a:ext cx="6753679" cy="1670266"/>
          </a:xfrm>
          <a:prstGeom prst="rect">
            <a:avLst/>
          </a:prstGeom>
          <a:ln w="12700">
            <a:miter lim="400000"/>
          </a:ln>
        </p:spPr>
      </p:pic>
      <p:sp>
        <p:nvSpPr>
          <p:cNvPr id="6" name="Overall Analysis">
            <a:extLst>
              <a:ext uri="{FF2B5EF4-FFF2-40B4-BE49-F238E27FC236}">
                <a16:creationId xmlns:a16="http://schemas.microsoft.com/office/drawing/2014/main" id="{77BE4B45-B1C9-F140-AB80-56D53F3BF007}"/>
              </a:ext>
            </a:extLst>
          </p:cNvPr>
          <p:cNvSpPr txBox="1"/>
          <p:nvPr/>
        </p:nvSpPr>
        <p:spPr>
          <a:xfrm>
            <a:off x="3865690" y="1114789"/>
            <a:ext cx="2831863"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Coverage Summary</a:t>
            </a:r>
            <a:endParaRPr dirty="0"/>
          </a:p>
        </p:txBody>
      </p:sp>
      <p:sp>
        <p:nvSpPr>
          <p:cNvPr id="7" name="Detailed Analysis">
            <a:extLst>
              <a:ext uri="{FF2B5EF4-FFF2-40B4-BE49-F238E27FC236}">
                <a16:creationId xmlns:a16="http://schemas.microsoft.com/office/drawing/2014/main" id="{F89B46D8-0A2E-4442-93CB-610D1E311C8F}"/>
              </a:ext>
            </a:extLst>
          </p:cNvPr>
          <p:cNvSpPr txBox="1"/>
          <p:nvPr/>
        </p:nvSpPr>
        <p:spPr>
          <a:xfrm>
            <a:off x="3949848" y="3290014"/>
            <a:ext cx="2663548" cy="461665"/>
          </a:xfrm>
          <a:prstGeom prst="rect">
            <a:avLst/>
          </a:prstGeom>
          <a:ln w="12700">
            <a:miter lim="400000"/>
          </a:ln>
          <a:extLst>
            <a:ext uri="{C572A759-6A51-4108-AA02-DFA0A04FC94B}">
              <ma14:wrappingTextBoxFlag xmlns:ma14="http://schemas.microsoft.com/office/mac/drawingml/2011/main" xmlns="" val="1"/>
            </a:ext>
          </a:extLst>
        </p:spPr>
        <p:txBody>
          <a:bodyPr wrap="none" lIns="45719" rIns="45719">
            <a:spAutoFit/>
          </a:bodyPr>
          <a:lstStyle>
            <a:lvl1pPr>
              <a:defRPr sz="2400"/>
            </a:lvl1pPr>
          </a:lstStyle>
          <a:p>
            <a:r>
              <a:rPr lang="en-US" dirty="0"/>
              <a:t>Line-by-line details</a:t>
            </a:r>
            <a:endParaRPr dirty="0"/>
          </a:p>
        </p:txBody>
      </p:sp>
      <p:pic>
        <p:nvPicPr>
          <p:cNvPr id="8" name="CodeCoverageDetail.png" descr="CodeCoverageDetail.png">
            <a:extLst>
              <a:ext uri="{FF2B5EF4-FFF2-40B4-BE49-F238E27FC236}">
                <a16:creationId xmlns:a16="http://schemas.microsoft.com/office/drawing/2014/main" id="{CCFDEE5F-BA06-5E48-BA65-99628F8E4542}"/>
              </a:ext>
            </a:extLst>
          </p:cNvPr>
          <p:cNvPicPr>
            <a:picLocks noChangeAspect="1"/>
          </p:cNvPicPr>
          <p:nvPr/>
        </p:nvPicPr>
        <p:blipFill>
          <a:blip r:embed="rId5"/>
          <a:stretch>
            <a:fillRect/>
          </a:stretch>
        </p:blipFill>
        <p:spPr>
          <a:xfrm>
            <a:off x="3058469" y="3733459"/>
            <a:ext cx="4208022" cy="1433003"/>
          </a:xfrm>
          <a:prstGeom prst="rect">
            <a:avLst/>
          </a:prstGeom>
          <a:ln w="12700">
            <a:miter lim="400000"/>
          </a:ln>
        </p:spPr>
      </p:pic>
    </p:spTree>
    <p:extLst>
      <p:ext uri="{BB962C8B-B14F-4D97-AF65-F5344CB8AC3E}">
        <p14:creationId xmlns:p14="http://schemas.microsoft.com/office/powerpoint/2010/main" val="16915109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174BE-4E72-FE40-8782-11FDA9237EFF}"/>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3356FF5-E6BE-B54D-B0C3-DA1A1ADD65B2}"/>
              </a:ext>
            </a:extLst>
          </p:cNvPr>
          <p:cNvSpPr>
            <a:spLocks noGrp="1"/>
          </p:cNvSpPr>
          <p:nvPr>
            <p:ph idx="1"/>
          </p:nvPr>
        </p:nvSpPr>
        <p:spPr>
          <a:xfrm>
            <a:off x="365760" y="1056877"/>
            <a:ext cx="11369809" cy="5088742"/>
          </a:xfrm>
        </p:spPr>
        <p:txBody>
          <a:bodyPr/>
          <a:lstStyle/>
          <a:p>
            <a:r>
              <a:rPr lang="en-US" sz="2800" dirty="0"/>
              <a:t>A productive software team is always checking their work.</a:t>
            </a:r>
          </a:p>
          <a:p>
            <a:pPr lvl="1"/>
            <a:r>
              <a:rPr lang="en-US" sz="2400" dirty="0"/>
              <a:t>Take time to recognize these checks and harden them into “real,” repeatable tests.</a:t>
            </a:r>
          </a:p>
          <a:p>
            <a:r>
              <a:rPr lang="en-US" sz="2800" dirty="0"/>
              <a:t>Test layout should mirror the logical structure of your code.</a:t>
            </a:r>
          </a:p>
          <a:p>
            <a:pPr lvl="1"/>
            <a:r>
              <a:rPr lang="en-US" sz="2400" dirty="0"/>
              <a:t>Test each module, being aware of module to module dependencies.</a:t>
            </a:r>
          </a:p>
          <a:p>
            <a:r>
              <a:rPr lang="en-US" sz="2800" dirty="0"/>
              <a:t>Different challenges are associated with exploratory, legacy, and release codes.</a:t>
            </a:r>
          </a:p>
          <a:p>
            <a:pPr lvl="1"/>
            <a:r>
              <a:rPr lang="en-US" sz="2400" dirty="0"/>
              <a:t>Adapt your strategy to fit your situation.</a:t>
            </a:r>
          </a:p>
          <a:p>
            <a:pPr lvl="1"/>
            <a:r>
              <a:rPr lang="en-US" sz="2400" dirty="0"/>
              <a:t>Eventually you will want to be able to verify all components in a code release.</a:t>
            </a:r>
          </a:p>
          <a:p>
            <a:r>
              <a:rPr lang="en-US" sz="2800" dirty="0"/>
              <a:t>Don’t get distracted by all the technologies out there – focus on exercising your code.</a:t>
            </a:r>
          </a:p>
          <a:p>
            <a:pPr lvl="1"/>
            <a:r>
              <a:rPr lang="en-US" sz="2400" dirty="0"/>
              <a:t>Scaffolding projects can help with mechanics.</a:t>
            </a:r>
            <a:endParaRPr lang="en-US" sz="2800" dirty="0"/>
          </a:p>
        </p:txBody>
      </p:sp>
    </p:spTree>
    <p:extLst>
      <p:ext uri="{BB962C8B-B14F-4D97-AF65-F5344CB8AC3E}">
        <p14:creationId xmlns:p14="http://schemas.microsoft.com/office/powerpoint/2010/main" val="1097066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C24D-D970-4D40-8F14-D70C10A96304}"/>
              </a:ext>
            </a:extLst>
          </p:cNvPr>
          <p:cNvSpPr>
            <a:spLocks noGrp="1"/>
          </p:cNvSpPr>
          <p:nvPr>
            <p:ph type="title"/>
          </p:nvPr>
        </p:nvSpPr>
        <p:spPr>
          <a:xfrm>
            <a:off x="363096" y="112911"/>
            <a:ext cx="11372473" cy="914400"/>
          </a:xfrm>
        </p:spPr>
        <p:txBody>
          <a:bodyPr/>
          <a:lstStyle/>
          <a:p>
            <a:r>
              <a:rPr lang="en-US" dirty="0"/>
              <a:t>License, Citation and Acknowledgements</a:t>
            </a:r>
          </a:p>
        </p:txBody>
      </p:sp>
      <p:sp>
        <p:nvSpPr>
          <p:cNvPr id="3" name="Content Placeholder 2">
            <a:extLst>
              <a:ext uri="{FF2B5EF4-FFF2-40B4-BE49-F238E27FC236}">
                <a16:creationId xmlns:a16="http://schemas.microsoft.com/office/drawing/2014/main" id="{0385A3AB-B258-4D59-B407-F7D57545A163}"/>
              </a:ext>
            </a:extLst>
          </p:cNvPr>
          <p:cNvSpPr>
            <a:spLocks noGrp="1"/>
          </p:cNvSpPr>
          <p:nvPr>
            <p:ph idx="1"/>
          </p:nvPr>
        </p:nvSpPr>
        <p:spPr>
          <a:xfrm>
            <a:off x="409507" y="570111"/>
            <a:ext cx="11369809" cy="4047778"/>
          </a:xfrm>
        </p:spPr>
        <p:txBody>
          <a:bodyPr/>
          <a:lstStyle/>
          <a:p>
            <a:pPr marL="0" indent="0">
              <a:buNone/>
            </a:pPr>
            <a:r>
              <a:rPr lang="en-US" sz="2000" b="1" dirty="0"/>
              <a:t>License and Citation</a:t>
            </a:r>
          </a:p>
          <a:p>
            <a:pPr>
              <a:spcBef>
                <a:spcPts val="400"/>
              </a:spcBef>
            </a:pPr>
            <a:r>
              <a:rPr lang="en-US" sz="1600" dirty="0"/>
              <a:t>This work is licensed under a </a:t>
            </a:r>
            <a:r>
              <a:rPr lang="en-US" sz="1600" dirty="0">
                <a:hlinkClick r:id="rId2"/>
              </a:rPr>
              <a:t>Creative</a:t>
            </a:r>
            <a:r>
              <a:rPr lang="en-US" sz="1600" dirty="0">
                <a:hlinkClick r:id="rId3"/>
              </a:rPr>
              <a:t> Commons Attribution 4.0 International License</a:t>
            </a:r>
            <a:r>
              <a:rPr lang="en-US" sz="1600" dirty="0"/>
              <a:t> (CC BY 4.0).</a:t>
            </a:r>
          </a:p>
          <a:p>
            <a:pPr>
              <a:spcBef>
                <a:spcPts val="400"/>
              </a:spcBef>
            </a:pPr>
            <a:r>
              <a:rPr lang="en-US" sz="1600" b="1" dirty="0"/>
              <a:t>The requested citation the overall tutorial is: David E. Bernholdt, Anshu Dubey, Rinku K. Gupta, and David M. Rogers, Better Scientific Software tutorial, in Improving Scientific Software conference, online, 2021. DOI: </a:t>
            </a:r>
            <a:r>
              <a:rPr lang="en-US" sz="1600" b="1" dirty="0">
                <a:hlinkClick r:id="rId4"/>
              </a:rPr>
              <a:t>10.6084/m9.figshare.14256257</a:t>
            </a:r>
            <a:endParaRPr lang="en-US" sz="1600" b="1" dirty="0"/>
          </a:p>
          <a:p>
            <a:pPr>
              <a:spcBef>
                <a:spcPts val="400"/>
              </a:spcBef>
            </a:pPr>
            <a:r>
              <a:rPr lang="en-US" sz="1600" dirty="0"/>
              <a:t>Individual modules may be cited as </a:t>
            </a:r>
            <a:r>
              <a:rPr lang="en-US" sz="1600" i="1" dirty="0"/>
              <a:t>Speaker, Module Title</a:t>
            </a:r>
            <a:r>
              <a:rPr lang="en-US" sz="1600" dirty="0"/>
              <a:t>, in Better Scientific Software tutorial…</a:t>
            </a:r>
          </a:p>
          <a:p>
            <a:pPr marL="0" indent="0">
              <a:spcBef>
                <a:spcPts val="800"/>
              </a:spcBef>
              <a:buNone/>
            </a:pPr>
            <a:r>
              <a:rPr lang="en-US" sz="2000" b="1" dirty="0"/>
              <a:t>Acknowledgements</a:t>
            </a:r>
          </a:p>
          <a:p>
            <a:pPr>
              <a:spcBef>
                <a:spcPts val="400"/>
              </a:spcBef>
            </a:pPr>
            <a:r>
              <a:rPr lang="en-US" sz="1400" dirty="0"/>
              <a:t>Additional contributors include: Mike </a:t>
            </a:r>
            <a:r>
              <a:rPr lang="en-US" sz="1400" dirty="0" err="1"/>
              <a:t>Heroux</a:t>
            </a:r>
            <a:r>
              <a:rPr lang="en-US" sz="1400" dirty="0"/>
              <a:t>, Alicia </a:t>
            </a:r>
            <a:r>
              <a:rPr lang="en-US" sz="1400" dirty="0" err="1"/>
              <a:t>Klinvex</a:t>
            </a:r>
            <a:r>
              <a:rPr lang="en-US" sz="1400" dirty="0"/>
              <a:t>, Mark Miller, Jared O’Neal, Katherine Riley, David Rogers, Deborah Stevens, James </a:t>
            </a:r>
            <a:r>
              <a:rPr lang="en-US" sz="1400" dirty="0" err="1"/>
              <a:t>Willenbring</a:t>
            </a:r>
            <a:endParaRPr lang="en-US" sz="1400" dirty="0"/>
          </a:p>
          <a:p>
            <a:pPr>
              <a:spcBef>
                <a:spcPts val="400"/>
              </a:spcBef>
            </a:pPr>
            <a:r>
              <a:rPr lang="en-US" sz="1400" dirty="0"/>
              <a:t>This work was supported by the U.S. Department of Energy Office of Science, Office of Advanced Scientific Computing Research (ASCR), and by the </a:t>
            </a:r>
            <a:r>
              <a:rPr lang="en-US" sz="1400" dirty="0" err="1"/>
              <a:t>Exascale</a:t>
            </a:r>
            <a:r>
              <a:rPr lang="en-US" sz="1400" dirty="0"/>
              <a:t> Computing Project (17-SC-20-SC), a collaborative effort of the U.S. Department of Energy Office of Science and the National Nuclear Security Administration</a:t>
            </a:r>
            <a:r>
              <a:rPr lang="en-US" sz="1400" i="1" dirty="0"/>
              <a:t>.</a:t>
            </a:r>
            <a:endParaRPr lang="en-US" sz="1400" dirty="0"/>
          </a:p>
          <a:p>
            <a:pPr>
              <a:spcBef>
                <a:spcPts val="400"/>
              </a:spcBef>
            </a:pPr>
            <a:r>
              <a:rPr lang="en-US" sz="1400" dirty="0"/>
              <a:t>This work was performed in part at the Argonne National Laboratory, which is managed by </a:t>
            </a:r>
            <a:r>
              <a:rPr lang="en-US" sz="1400" dirty="0" err="1"/>
              <a:t>UChicago</a:t>
            </a:r>
            <a:r>
              <a:rPr lang="en-US" sz="1400" dirty="0"/>
              <a:t> Argonne, LLC for the U.S. Department of Energy under Contract No. DE-AC02-06CH11357.</a:t>
            </a:r>
          </a:p>
          <a:p>
            <a:pPr>
              <a:spcBef>
                <a:spcPts val="400"/>
              </a:spcBef>
            </a:pPr>
            <a:r>
              <a:rPr lang="en-US" sz="1400" dirty="0"/>
              <a:t>This work was performed in part at the Oak Ridge National Laboratory, which is managed by UT-Battelle, LLC for the U.S. Department of Energy under Contract No. DE-AC05-00OR22725.</a:t>
            </a:r>
          </a:p>
          <a:p>
            <a:pPr>
              <a:spcBef>
                <a:spcPts val="400"/>
              </a:spcBef>
            </a:pPr>
            <a:r>
              <a:rPr lang="en-US" sz="1400" dirty="0"/>
              <a:t>This work was performed in part at the Lawrence Livermore National Laboratory, which is managed by Lawrence Livermore National Security, LLC for the U.S. Department of Energy under Contract No. DE-AC52-07NA27344.</a:t>
            </a:r>
          </a:p>
          <a:p>
            <a:pPr>
              <a:spcBef>
                <a:spcPts val="400"/>
              </a:spcBef>
            </a:pPr>
            <a:r>
              <a:rPr lang="en-US" sz="1400" dirty="0"/>
              <a:t>This work was performed in part at the Los Alamos National Laboratory, which is managed by Triad National Security, LLC for the U.S. Department of Energy under Contract No.89233218CNA000001</a:t>
            </a:r>
          </a:p>
          <a:p>
            <a:pPr>
              <a:spcBef>
                <a:spcPts val="400"/>
              </a:spcBef>
            </a:pPr>
            <a:r>
              <a:rPr lang="en-US" sz="1400" dirty="0"/>
              <a:t>This work was performed in part at Sandia National Laboratories. Sandia National Laboratories is a multi-mission laboratory managed and operated by National Technology and Engineering Solutions of Sandia, LLC., a wholly owned subsidiary of Honeywell International, Inc., for the U.S. Department of Energy’s National Nuclear Security Administration under contract DE-NA0003525.</a:t>
            </a:r>
          </a:p>
        </p:txBody>
      </p:sp>
      <p:pic>
        <p:nvPicPr>
          <p:cNvPr id="4" name="Picture 2" descr="https://licensebuttons.net/l/by/4.0/88x31.png">
            <a:extLst>
              <a:ext uri="{FF2B5EF4-FFF2-40B4-BE49-F238E27FC236}">
                <a16:creationId xmlns:a16="http://schemas.microsoft.com/office/drawing/2014/main" id="{61840015-22A0-4634-A2DE-AA05F998FD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49254" y="570111"/>
            <a:ext cx="1661258" cy="5852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8726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5FC6-9BE5-A64A-85CC-80B7C30CD013}"/>
              </a:ext>
            </a:extLst>
          </p:cNvPr>
          <p:cNvSpPr>
            <a:spLocks noGrp="1"/>
          </p:cNvSpPr>
          <p:nvPr>
            <p:ph type="title"/>
          </p:nvPr>
        </p:nvSpPr>
        <p:spPr/>
        <p:txBody>
          <a:bodyPr/>
          <a:lstStyle/>
          <a:p>
            <a:r>
              <a:rPr lang="en-US" dirty="0"/>
              <a:t>Software Testing - Outline</a:t>
            </a:r>
          </a:p>
        </p:txBody>
      </p:sp>
      <p:sp>
        <p:nvSpPr>
          <p:cNvPr id="3" name="Content Placeholder 2">
            <a:extLst>
              <a:ext uri="{FF2B5EF4-FFF2-40B4-BE49-F238E27FC236}">
                <a16:creationId xmlns:a16="http://schemas.microsoft.com/office/drawing/2014/main" id="{CA6A7DA5-CF04-C84F-BD87-CDCE99ED7AC9}"/>
              </a:ext>
            </a:extLst>
          </p:cNvPr>
          <p:cNvSpPr>
            <a:spLocks noGrp="1"/>
          </p:cNvSpPr>
          <p:nvPr>
            <p:ph idx="1"/>
          </p:nvPr>
        </p:nvSpPr>
        <p:spPr>
          <a:xfrm>
            <a:off x="950156" y="1713882"/>
            <a:ext cx="10561677" cy="4601656"/>
          </a:xfrm>
        </p:spPr>
        <p:txBody>
          <a:bodyPr/>
          <a:lstStyle/>
          <a:p>
            <a:r>
              <a:rPr lang="en-US" dirty="0"/>
              <a:t>Development context for testing</a:t>
            </a:r>
          </a:p>
          <a:p>
            <a:r>
              <a:rPr lang="en-US" dirty="0"/>
              <a:t>Challenges</a:t>
            </a:r>
          </a:p>
          <a:p>
            <a:r>
              <a:rPr lang="en-US" dirty="0"/>
              <a:t>Toy Example</a:t>
            </a:r>
          </a:p>
          <a:p>
            <a:endParaRPr lang="en-US" dirty="0"/>
          </a:p>
          <a:p>
            <a:r>
              <a:rPr lang="en-US" dirty="0"/>
              <a:t>Test Driven Development</a:t>
            </a:r>
          </a:p>
          <a:p>
            <a:pPr marL="0" indent="0">
              <a:buNone/>
            </a:pPr>
            <a:endParaRPr lang="en-US" sz="1200" dirty="0"/>
          </a:p>
          <a:p>
            <a:r>
              <a:rPr lang="en-US" dirty="0"/>
              <a:t>Guidelines for developing a testing &amp; validation plan</a:t>
            </a:r>
          </a:p>
          <a:p>
            <a:r>
              <a:rPr lang="en-US" dirty="0"/>
              <a:t>Production Examples</a:t>
            </a:r>
          </a:p>
          <a:p>
            <a:pPr lvl="1"/>
            <a:r>
              <a:rPr lang="en-US" dirty="0"/>
              <a:t>Testing a legacy Fortran code</a:t>
            </a:r>
          </a:p>
          <a:p>
            <a:pPr lvl="1"/>
            <a:r>
              <a:rPr lang="en-US" dirty="0"/>
              <a:t>Designing tests alongside code development</a:t>
            </a:r>
          </a:p>
          <a:p>
            <a:r>
              <a:rPr lang="en-US" dirty="0"/>
              <a:t>Conclusions: Testing within a team context</a:t>
            </a:r>
          </a:p>
          <a:p>
            <a:endParaRPr lang="en-US" dirty="0"/>
          </a:p>
        </p:txBody>
      </p:sp>
      <p:sp>
        <p:nvSpPr>
          <p:cNvPr id="4" name="Title 1">
            <a:extLst>
              <a:ext uri="{FF2B5EF4-FFF2-40B4-BE49-F238E27FC236}">
                <a16:creationId xmlns:a16="http://schemas.microsoft.com/office/drawing/2014/main" id="{5B295F77-083D-B34C-BF27-13E056BC52E7}"/>
              </a:ext>
            </a:extLst>
          </p:cNvPr>
          <p:cNvSpPr txBox="1">
            <a:spLocks/>
          </p:cNvSpPr>
          <p:nvPr/>
        </p:nvSpPr>
        <p:spPr bwMode="auto">
          <a:xfrm>
            <a:off x="363095" y="1128172"/>
            <a:ext cx="3887892"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Introduction</a:t>
            </a:r>
          </a:p>
        </p:txBody>
      </p:sp>
      <p:sp>
        <p:nvSpPr>
          <p:cNvPr id="5" name="Title 1">
            <a:extLst>
              <a:ext uri="{FF2B5EF4-FFF2-40B4-BE49-F238E27FC236}">
                <a16:creationId xmlns:a16="http://schemas.microsoft.com/office/drawing/2014/main" id="{3C28C919-3219-6A48-A406-4B25E35A43E7}"/>
              </a:ext>
            </a:extLst>
          </p:cNvPr>
          <p:cNvSpPr txBox="1">
            <a:spLocks/>
          </p:cNvSpPr>
          <p:nvPr/>
        </p:nvSpPr>
        <p:spPr bwMode="auto">
          <a:xfrm>
            <a:off x="363095" y="4199010"/>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Advanced Testing</a:t>
            </a:r>
          </a:p>
        </p:txBody>
      </p:sp>
      <p:sp>
        <p:nvSpPr>
          <p:cNvPr id="6" name="Title 1">
            <a:extLst>
              <a:ext uri="{FF2B5EF4-FFF2-40B4-BE49-F238E27FC236}">
                <a16:creationId xmlns:a16="http://schemas.microsoft.com/office/drawing/2014/main" id="{19B241B1-8031-FC44-9F32-DAED37F39BAA}"/>
              </a:ext>
            </a:extLst>
          </p:cNvPr>
          <p:cNvSpPr txBox="1">
            <a:spLocks/>
          </p:cNvSpPr>
          <p:nvPr/>
        </p:nvSpPr>
        <p:spPr bwMode="auto">
          <a:xfrm>
            <a:off x="363095" y="3225298"/>
            <a:ext cx="3994896" cy="58571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eaLnBrk="1" fontAlgn="base" hangingPunct="1">
              <a:lnSpc>
                <a:spcPct val="85000"/>
              </a:lnSpc>
              <a:spcBef>
                <a:spcPct val="0"/>
              </a:spcBef>
              <a:spcAft>
                <a:spcPct val="0"/>
              </a:spcAft>
              <a:defRPr sz="2800" b="1" kern="1200" baseline="0">
                <a:solidFill>
                  <a:schemeClr val="tx1"/>
                </a:solidFill>
                <a:latin typeface="+mn-lt"/>
                <a:ea typeface="+mj-ea"/>
                <a:cs typeface="+mj-cs"/>
              </a:defRPr>
            </a:lvl1pPr>
            <a:lvl2pPr algn="l" rtl="0" eaLnBrk="1" fontAlgn="base" hangingPunct="1">
              <a:lnSpc>
                <a:spcPct val="85000"/>
              </a:lnSpc>
              <a:spcBef>
                <a:spcPct val="0"/>
              </a:spcBef>
              <a:spcAft>
                <a:spcPct val="0"/>
              </a:spcAft>
              <a:defRPr sz="3000">
                <a:solidFill>
                  <a:srgbClr val="006C3A"/>
                </a:solidFill>
                <a:latin typeface="Arial Black" pitchFamily="34" charset="0"/>
              </a:defRPr>
            </a:lvl2pPr>
            <a:lvl3pPr algn="l" rtl="0" eaLnBrk="1" fontAlgn="base" hangingPunct="1">
              <a:lnSpc>
                <a:spcPct val="85000"/>
              </a:lnSpc>
              <a:spcBef>
                <a:spcPct val="0"/>
              </a:spcBef>
              <a:spcAft>
                <a:spcPct val="0"/>
              </a:spcAft>
              <a:defRPr sz="3000">
                <a:solidFill>
                  <a:srgbClr val="006C3A"/>
                </a:solidFill>
                <a:latin typeface="Arial Black" pitchFamily="34" charset="0"/>
              </a:defRPr>
            </a:lvl3pPr>
            <a:lvl4pPr algn="l" rtl="0" eaLnBrk="1" fontAlgn="base" hangingPunct="1">
              <a:lnSpc>
                <a:spcPct val="85000"/>
              </a:lnSpc>
              <a:spcBef>
                <a:spcPct val="0"/>
              </a:spcBef>
              <a:spcAft>
                <a:spcPct val="0"/>
              </a:spcAft>
              <a:defRPr sz="3000">
                <a:solidFill>
                  <a:srgbClr val="006C3A"/>
                </a:solidFill>
                <a:latin typeface="Arial Black" pitchFamily="34" charset="0"/>
              </a:defRPr>
            </a:lvl4pPr>
            <a:lvl5pPr algn="l" rtl="0" eaLnBrk="1" fontAlgn="base" hangingPunct="1">
              <a:lnSpc>
                <a:spcPct val="85000"/>
              </a:lnSpc>
              <a:spcBef>
                <a:spcPct val="0"/>
              </a:spcBef>
              <a:spcAft>
                <a:spcPct val="0"/>
              </a:spcAft>
              <a:defRPr sz="3000">
                <a:solidFill>
                  <a:srgbClr val="006C3A"/>
                </a:solidFill>
                <a:latin typeface="Arial Black" pitchFamily="34" charset="0"/>
              </a:defRPr>
            </a:lvl5pPr>
            <a:lvl6pPr marL="457200" algn="l" rtl="0" eaLnBrk="1" fontAlgn="base" hangingPunct="1">
              <a:lnSpc>
                <a:spcPct val="85000"/>
              </a:lnSpc>
              <a:spcBef>
                <a:spcPct val="0"/>
              </a:spcBef>
              <a:spcAft>
                <a:spcPct val="0"/>
              </a:spcAft>
              <a:defRPr sz="3000">
                <a:solidFill>
                  <a:srgbClr val="006C3A"/>
                </a:solidFill>
                <a:latin typeface="Arial Black" pitchFamily="34" charset="0"/>
              </a:defRPr>
            </a:lvl6pPr>
            <a:lvl7pPr marL="914400" algn="l" rtl="0" eaLnBrk="1" fontAlgn="base" hangingPunct="1">
              <a:lnSpc>
                <a:spcPct val="85000"/>
              </a:lnSpc>
              <a:spcBef>
                <a:spcPct val="0"/>
              </a:spcBef>
              <a:spcAft>
                <a:spcPct val="0"/>
              </a:spcAft>
              <a:defRPr sz="3000">
                <a:solidFill>
                  <a:srgbClr val="006C3A"/>
                </a:solidFill>
                <a:latin typeface="Arial Black" pitchFamily="34" charset="0"/>
              </a:defRPr>
            </a:lvl7pPr>
            <a:lvl8pPr marL="1371600" algn="l" rtl="0" eaLnBrk="1" fontAlgn="base" hangingPunct="1">
              <a:lnSpc>
                <a:spcPct val="85000"/>
              </a:lnSpc>
              <a:spcBef>
                <a:spcPct val="0"/>
              </a:spcBef>
              <a:spcAft>
                <a:spcPct val="0"/>
              </a:spcAft>
              <a:defRPr sz="3000">
                <a:solidFill>
                  <a:srgbClr val="006C3A"/>
                </a:solidFill>
                <a:latin typeface="Arial Black" pitchFamily="34" charset="0"/>
              </a:defRPr>
            </a:lvl8pPr>
            <a:lvl9pPr marL="1828800" algn="l" rtl="0" eaLnBrk="1" fontAlgn="base" hangingPunct="1">
              <a:lnSpc>
                <a:spcPct val="85000"/>
              </a:lnSpc>
              <a:spcBef>
                <a:spcPct val="0"/>
              </a:spcBef>
              <a:spcAft>
                <a:spcPct val="0"/>
              </a:spcAft>
              <a:defRPr sz="3000">
                <a:solidFill>
                  <a:srgbClr val="006C3A"/>
                </a:solidFill>
                <a:latin typeface="Arial Black" pitchFamily="34" charset="0"/>
              </a:defRPr>
            </a:lvl9pPr>
          </a:lstStyle>
          <a:p>
            <a:r>
              <a:rPr lang="en-US" dirty="0"/>
              <a:t>Testing Walkthrough</a:t>
            </a:r>
          </a:p>
        </p:txBody>
      </p:sp>
    </p:spTree>
    <p:extLst>
      <p:ext uri="{BB962C8B-B14F-4D97-AF65-F5344CB8AC3E}">
        <p14:creationId xmlns:p14="http://schemas.microsoft.com/office/powerpoint/2010/main" val="425215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pic>
        <p:nvPicPr>
          <p:cNvPr id="6" name="Picture 5">
            <a:extLst>
              <a:ext uri="{FF2B5EF4-FFF2-40B4-BE49-F238E27FC236}">
                <a16:creationId xmlns:a16="http://schemas.microsoft.com/office/drawing/2014/main" id="{EC49B239-B01B-B948-B2D9-8FA2DEDDCCFB}"/>
              </a:ext>
            </a:extLst>
          </p:cNvPr>
          <p:cNvPicPr>
            <a:picLocks noChangeAspect="1"/>
          </p:cNvPicPr>
          <p:nvPr/>
        </p:nvPicPr>
        <p:blipFill>
          <a:blip r:embed="rId3"/>
          <a:stretch>
            <a:fillRect/>
          </a:stretch>
        </p:blipFill>
        <p:spPr>
          <a:xfrm>
            <a:off x="756465" y="868680"/>
            <a:ext cx="9588500" cy="5422900"/>
          </a:xfrm>
          <a:prstGeom prst="rect">
            <a:avLst/>
          </a:prstGeom>
        </p:spPr>
      </p:pic>
      <p:sp>
        <p:nvSpPr>
          <p:cNvPr id="8" name="Rectangle 7">
            <a:extLst>
              <a:ext uri="{FF2B5EF4-FFF2-40B4-BE49-F238E27FC236}">
                <a16:creationId xmlns:a16="http://schemas.microsoft.com/office/drawing/2014/main" id="{FD76D5AA-DEBD-AF4A-996A-5AB7150BCB32}"/>
              </a:ext>
            </a:extLst>
          </p:cNvPr>
          <p:cNvSpPr/>
          <p:nvPr/>
        </p:nvSpPr>
        <p:spPr>
          <a:xfrm>
            <a:off x="7722973" y="5993027"/>
            <a:ext cx="4151870" cy="864974"/>
          </a:xfrm>
          <a:prstGeom prst="rect">
            <a:avLst/>
          </a:prstGeom>
          <a:solidFill>
            <a:schemeClr val="bg1"/>
          </a:solidFill>
          <a:ln>
            <a:noFill/>
          </a:ln>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pic>
        <p:nvPicPr>
          <p:cNvPr id="12" name="Picture 11">
            <a:extLst>
              <a:ext uri="{FF2B5EF4-FFF2-40B4-BE49-F238E27FC236}">
                <a16:creationId xmlns:a16="http://schemas.microsoft.com/office/drawing/2014/main" id="{D9903E48-14D8-8543-BDC4-0FE410F901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2973" y="6050280"/>
            <a:ext cx="4406900" cy="825500"/>
          </a:xfrm>
          <a:prstGeom prst="rect">
            <a:avLst/>
          </a:prstGeom>
          <a:effectLst/>
        </p:spPr>
      </p:pic>
      <p:grpSp>
        <p:nvGrpSpPr>
          <p:cNvPr id="3" name="Group 2">
            <a:extLst>
              <a:ext uri="{FF2B5EF4-FFF2-40B4-BE49-F238E27FC236}">
                <a16:creationId xmlns:a16="http://schemas.microsoft.com/office/drawing/2014/main" id="{9912F697-019C-D946-847B-122035BA1E13}"/>
              </a:ext>
            </a:extLst>
          </p:cNvPr>
          <p:cNvGrpSpPr/>
          <p:nvPr/>
        </p:nvGrpSpPr>
        <p:grpSpPr>
          <a:xfrm>
            <a:off x="8953196" y="1026913"/>
            <a:ext cx="3412628" cy="3119775"/>
            <a:chOff x="8953196" y="1026913"/>
            <a:chExt cx="3412628" cy="3119775"/>
          </a:xfrm>
        </p:grpSpPr>
        <p:sp>
          <p:nvSpPr>
            <p:cNvPr id="13" name="Oval 12">
              <a:extLst>
                <a:ext uri="{FF2B5EF4-FFF2-40B4-BE49-F238E27FC236}">
                  <a16:creationId xmlns:a16="http://schemas.microsoft.com/office/drawing/2014/main" id="{6AB1EEEE-5744-8C47-94FC-48A8D7833878}"/>
                </a:ext>
              </a:extLst>
            </p:cNvPr>
            <p:cNvSpPr/>
            <p:nvPr/>
          </p:nvSpPr>
          <p:spPr>
            <a:xfrm>
              <a:off x="9217742" y="1489587"/>
              <a:ext cx="2657101" cy="2657101"/>
            </a:xfrm>
            <a:prstGeom prst="ellipse">
              <a:avLst/>
            </a:prstGeom>
            <a:noFill/>
            <a:ln w="762000">
              <a:solidFill>
                <a:srgbClr val="FF0000"/>
              </a:solid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gn="ctr">
                <a:lnSpc>
                  <a:spcPct val="90000"/>
                </a:lnSpc>
              </a:pPr>
              <a:endParaRPr lang="en-US" sz="2000" dirty="0">
                <a:solidFill>
                  <a:schemeClr val="bg1"/>
                </a:solidFill>
              </a:endParaRPr>
            </a:p>
          </p:txBody>
        </p:sp>
        <p:sp>
          <p:nvSpPr>
            <p:cNvPr id="19" name="Rectangle 18">
              <a:extLst>
                <a:ext uri="{FF2B5EF4-FFF2-40B4-BE49-F238E27FC236}">
                  <a16:creationId xmlns:a16="http://schemas.microsoft.com/office/drawing/2014/main" id="{23078050-1715-0644-AC64-C65DC175F79E}"/>
                </a:ext>
              </a:extLst>
            </p:cNvPr>
            <p:cNvSpPr/>
            <p:nvPr/>
          </p:nvSpPr>
          <p:spPr>
            <a:xfrm>
              <a:off x="10214309" y="1026913"/>
              <a:ext cx="646331" cy="923330"/>
            </a:xfrm>
            <a:prstGeom prst="rect">
              <a:avLst/>
            </a:prstGeom>
            <a:noFill/>
          </p:spPr>
          <p:txBody>
            <a:bodyPr wrap="none" lIns="91440" tIns="45720" rIns="91440" bIns="45720">
              <a:spAutoFit/>
            </a:bodyPr>
            <a:lstStyle/>
            <a:p>
              <a:pPr algn="ctr"/>
              <a:r>
                <a:rPr lang="en-US" sz="5400" b="1" cap="none" spc="0"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rPr>
                <a:t>P</a:t>
              </a:r>
            </a:p>
          </p:txBody>
        </p:sp>
        <p:grpSp>
          <p:nvGrpSpPr>
            <p:cNvPr id="27" name="Group 26">
              <a:extLst>
                <a:ext uri="{FF2B5EF4-FFF2-40B4-BE49-F238E27FC236}">
                  <a16:creationId xmlns:a16="http://schemas.microsoft.com/office/drawing/2014/main" id="{CC0A81EE-8927-DA46-94B0-AE1A1DAF168A}"/>
                </a:ext>
              </a:extLst>
            </p:cNvPr>
            <p:cNvGrpSpPr/>
            <p:nvPr/>
          </p:nvGrpSpPr>
          <p:grpSpPr>
            <a:xfrm>
              <a:off x="9926423" y="2522592"/>
              <a:ext cx="1131328" cy="849887"/>
              <a:chOff x="954338" y="5575627"/>
              <a:chExt cx="1131328" cy="849887"/>
            </a:xfrm>
          </p:grpSpPr>
          <p:cxnSp>
            <p:nvCxnSpPr>
              <p:cNvPr id="22" name="Straight Connector 21">
                <a:extLst>
                  <a:ext uri="{FF2B5EF4-FFF2-40B4-BE49-F238E27FC236}">
                    <a16:creationId xmlns:a16="http://schemas.microsoft.com/office/drawing/2014/main" id="{06D04002-1CCD-AB4D-9C21-13952ACA76A7}"/>
                  </a:ext>
                </a:extLst>
              </p:cNvPr>
              <p:cNvCxnSpPr>
                <a:cxnSpLocks/>
              </p:cNvCxnSpPr>
              <p:nvPr/>
            </p:nvCxnSpPr>
            <p:spPr>
              <a:xfrm>
                <a:off x="954338" y="5855110"/>
                <a:ext cx="491004" cy="570404"/>
              </a:xfrm>
              <a:prstGeom prst="line">
                <a:avLst/>
              </a:prstGeom>
              <a:ln w="3810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014A49B-34CC-C647-AEE6-9ADC1A425CEE}"/>
                  </a:ext>
                </a:extLst>
              </p:cNvPr>
              <p:cNvCxnSpPr>
                <a:cxnSpLocks/>
              </p:cNvCxnSpPr>
              <p:nvPr/>
            </p:nvCxnSpPr>
            <p:spPr>
              <a:xfrm flipV="1">
                <a:off x="1200763" y="5575627"/>
                <a:ext cx="884903" cy="827385"/>
              </a:xfrm>
              <a:prstGeom prst="line">
                <a:avLst/>
              </a:prstGeom>
              <a:ln w="3810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28" name="Rectangle 27">
              <a:extLst>
                <a:ext uri="{FF2B5EF4-FFF2-40B4-BE49-F238E27FC236}">
                  <a16:creationId xmlns:a16="http://schemas.microsoft.com/office/drawing/2014/main" id="{A07FF8FD-37D7-3D41-BC53-6F79A99038D7}"/>
                </a:ext>
              </a:extLst>
            </p:cNvPr>
            <p:cNvSpPr/>
            <p:nvPr/>
          </p:nvSpPr>
          <p:spPr>
            <a:xfrm rot="18294728">
              <a:off x="8803155" y="1708709"/>
              <a:ext cx="1223412" cy="923330"/>
            </a:xfrm>
            <a:prstGeom prst="rect">
              <a:avLst/>
            </a:prstGeom>
            <a:noFill/>
          </p:spPr>
          <p:txBody>
            <a:bodyPr wrap="none" lIns="91440" tIns="45720" rIns="91440" bIns="45720">
              <a:spAutoFit/>
            </a:bodyPr>
            <a:lstStyle/>
            <a:p>
              <a:pPr algn="ctr"/>
              <a:r>
                <a:rPr lang="en-US" sz="5400" b="1" cap="none" spc="0"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rPr>
                <a:t>QC</a:t>
              </a:r>
            </a:p>
          </p:txBody>
        </p:sp>
        <p:sp>
          <p:nvSpPr>
            <p:cNvPr id="29" name="Rectangle 28">
              <a:extLst>
                <a:ext uri="{FF2B5EF4-FFF2-40B4-BE49-F238E27FC236}">
                  <a16:creationId xmlns:a16="http://schemas.microsoft.com/office/drawing/2014/main" id="{59DE6AE8-16D9-8F43-B652-21406112F146}"/>
                </a:ext>
              </a:extLst>
            </p:cNvPr>
            <p:cNvSpPr/>
            <p:nvPr/>
          </p:nvSpPr>
          <p:spPr>
            <a:xfrm rot="3786259">
              <a:off x="11173842" y="1762624"/>
              <a:ext cx="1141794" cy="923330"/>
            </a:xfrm>
            <a:prstGeom prst="rect">
              <a:avLst/>
            </a:prstGeom>
            <a:noFill/>
          </p:spPr>
          <p:txBody>
            <a:bodyPr wrap="square" lIns="91440" tIns="45720" rIns="91440" bIns="45720">
              <a:spAutoFit/>
            </a:bodyPr>
            <a:lstStyle/>
            <a:p>
              <a:pPr algn="ctr"/>
              <a:r>
                <a:rPr lang="en-US" sz="5400" b="1" cap="none" spc="0"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rPr>
                <a:t>se</a:t>
              </a:r>
            </a:p>
          </p:txBody>
        </p:sp>
        <p:sp>
          <p:nvSpPr>
            <p:cNvPr id="30" name="Rectangle 29">
              <a:extLst>
                <a:ext uri="{FF2B5EF4-FFF2-40B4-BE49-F238E27FC236}">
                  <a16:creationId xmlns:a16="http://schemas.microsoft.com/office/drawing/2014/main" id="{C9A30832-0B17-7B46-8AA0-AA2D19E0E30B}"/>
                </a:ext>
              </a:extLst>
            </p:cNvPr>
            <p:cNvSpPr/>
            <p:nvPr/>
          </p:nvSpPr>
          <p:spPr>
            <a:xfrm rot="5400000">
              <a:off x="11600229" y="2409969"/>
              <a:ext cx="607859" cy="923330"/>
            </a:xfrm>
            <a:prstGeom prst="rect">
              <a:avLst/>
            </a:prstGeom>
            <a:noFill/>
          </p:spPr>
          <p:txBody>
            <a:bodyPr wrap="none" lIns="91440" tIns="45720" rIns="91440" bIns="45720">
              <a:spAutoFit/>
            </a:bodyPr>
            <a:lstStyle/>
            <a:p>
              <a:pPr algn="ctr"/>
              <a:r>
                <a:rPr lang="en-US" sz="5400" b="1" cap="none" spc="0"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rPr>
                <a:t>d</a:t>
              </a:r>
            </a:p>
          </p:txBody>
        </p:sp>
        <p:sp>
          <p:nvSpPr>
            <p:cNvPr id="31" name="Rectangle 30">
              <a:extLst>
                <a:ext uri="{FF2B5EF4-FFF2-40B4-BE49-F238E27FC236}">
                  <a16:creationId xmlns:a16="http://schemas.microsoft.com/office/drawing/2014/main" id="{C7154E69-30D5-4447-9C20-1860C0790CF7}"/>
                </a:ext>
              </a:extLst>
            </p:cNvPr>
            <p:cNvSpPr/>
            <p:nvPr/>
          </p:nvSpPr>
          <p:spPr>
            <a:xfrm rot="1572432">
              <a:off x="10664674" y="1190131"/>
              <a:ext cx="954107" cy="923330"/>
            </a:xfrm>
            <a:prstGeom prst="rect">
              <a:avLst/>
            </a:prstGeom>
            <a:noFill/>
          </p:spPr>
          <p:txBody>
            <a:bodyPr wrap="none" lIns="91440" tIns="45720" rIns="91440" bIns="45720">
              <a:spAutoFit/>
            </a:bodyPr>
            <a:lstStyle/>
            <a:p>
              <a:pPr algn="ctr"/>
              <a:r>
                <a:rPr lang="en-US" sz="5400" b="1" cap="none" spc="0" dirty="0">
                  <a:ln w="12700">
                    <a:solidFill>
                      <a:schemeClr val="tx1"/>
                    </a:solidFill>
                    <a:prstDash val="solid"/>
                  </a:ln>
                  <a:solidFill>
                    <a:schemeClr val="bg2">
                      <a:tint val="85000"/>
                      <a:satMod val="155000"/>
                    </a:schemeClr>
                  </a:solidFill>
                  <a:effectLst>
                    <a:outerShdw blurRad="41275" dist="20320" dir="1800000" algn="tl" rotWithShape="0">
                      <a:srgbClr val="000000">
                        <a:alpha val="40000"/>
                      </a:srgbClr>
                    </a:outerShdw>
                  </a:effectLst>
                </a:rPr>
                <a:t>as</a:t>
              </a:r>
            </a:p>
          </p:txBody>
        </p:sp>
      </p:grpSp>
    </p:spTree>
    <p:extLst>
      <p:ext uri="{BB962C8B-B14F-4D97-AF65-F5344CB8AC3E}">
        <p14:creationId xmlns:p14="http://schemas.microsoft.com/office/powerpoint/2010/main" val="2183994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within the software development lifecycle</a:t>
            </a:r>
          </a:p>
        </p:txBody>
      </p:sp>
      <p:sp>
        <p:nvSpPr>
          <p:cNvPr id="3" name="Content Placeholder 2"/>
          <p:cNvSpPr>
            <a:spLocks noGrp="1"/>
          </p:cNvSpPr>
          <p:nvPr>
            <p:ph idx="1"/>
          </p:nvPr>
        </p:nvSpPr>
        <p:spPr>
          <a:xfrm>
            <a:off x="368424" y="1464227"/>
            <a:ext cx="11369809" cy="4759592"/>
          </a:xfrm>
        </p:spPr>
        <p:txBody>
          <a:bodyPr>
            <a:normAutofit/>
          </a:bodyPr>
          <a:lstStyle/>
          <a:p>
            <a:pPr>
              <a:lnSpc>
                <a:spcPct val="110000"/>
              </a:lnSpc>
            </a:pPr>
            <a:r>
              <a:rPr lang="en-US" sz="2800" dirty="0"/>
              <a:t>During initial code development</a:t>
            </a:r>
          </a:p>
          <a:p>
            <a:pPr lvl="1">
              <a:lnSpc>
                <a:spcPct val="110000"/>
              </a:lnSpc>
            </a:pPr>
            <a:r>
              <a:rPr lang="en-US" sz="2400" dirty="0"/>
              <a:t>Accuracy and stability </a:t>
            </a:r>
          </a:p>
          <a:p>
            <a:pPr lvl="1">
              <a:lnSpc>
                <a:spcPct val="110000"/>
              </a:lnSpc>
            </a:pPr>
            <a:r>
              <a:rPr lang="en-US" sz="2400" dirty="0"/>
              <a:t>Matching the algorithm to the model</a:t>
            </a:r>
          </a:p>
          <a:p>
            <a:pPr lvl="1">
              <a:lnSpc>
                <a:spcPct val="110000"/>
              </a:lnSpc>
            </a:pPr>
            <a:r>
              <a:rPr lang="en-US" sz="2400" dirty="0"/>
              <a:t>Interoperability of algorithms</a:t>
            </a:r>
          </a:p>
          <a:p>
            <a:pPr>
              <a:lnSpc>
                <a:spcPct val="110000"/>
              </a:lnSpc>
            </a:pPr>
            <a:r>
              <a:rPr lang="en-US" sz="2800" dirty="0"/>
              <a:t>In later stages</a:t>
            </a:r>
          </a:p>
          <a:p>
            <a:pPr lvl="1">
              <a:lnSpc>
                <a:spcPct val="110000"/>
              </a:lnSpc>
            </a:pPr>
            <a:r>
              <a:rPr lang="en-US" sz="2400" dirty="0"/>
              <a:t>Adding new major capabilities</a:t>
            </a:r>
          </a:p>
          <a:p>
            <a:pPr lvl="1">
              <a:lnSpc>
                <a:spcPct val="110000"/>
              </a:lnSpc>
            </a:pPr>
            <a:r>
              <a:rPr lang="en-US" sz="2400" dirty="0"/>
              <a:t>Modifying existing capabilities </a:t>
            </a:r>
          </a:p>
          <a:p>
            <a:pPr lvl="1">
              <a:lnSpc>
                <a:spcPct val="110000"/>
              </a:lnSpc>
            </a:pPr>
            <a:r>
              <a:rPr lang="en-US" sz="2400" dirty="0"/>
              <a:t>Ongoing maintenance </a:t>
            </a:r>
          </a:p>
          <a:p>
            <a:pPr lvl="1">
              <a:lnSpc>
                <a:spcPct val="110000"/>
              </a:lnSpc>
            </a:pPr>
            <a:r>
              <a:rPr lang="en-US" sz="2400" dirty="0"/>
              <a:t>Preparing for production</a:t>
            </a:r>
          </a:p>
        </p:txBody>
      </p:sp>
    </p:spTree>
    <p:extLst>
      <p:ext uri="{BB962C8B-B14F-4D97-AF65-F5344CB8AC3E}">
        <p14:creationId xmlns:p14="http://schemas.microsoft.com/office/powerpoint/2010/main" val="1867183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FCB83-9F9F-D348-8C66-C3201355DA31}"/>
              </a:ext>
            </a:extLst>
          </p:cNvPr>
          <p:cNvSpPr>
            <a:spLocks noGrp="1"/>
          </p:cNvSpPr>
          <p:nvPr>
            <p:ph type="title"/>
          </p:nvPr>
        </p:nvSpPr>
        <p:spPr>
          <a:xfrm>
            <a:off x="190450" y="230018"/>
            <a:ext cx="9082138" cy="908221"/>
          </a:xfrm>
        </p:spPr>
        <p:txBody>
          <a:bodyPr/>
          <a:lstStyle/>
          <a:p>
            <a:r>
              <a:rPr lang="en-US" dirty="0"/>
              <a:t>Testing as a development practice</a:t>
            </a:r>
            <a:endParaRPr lang="en-US" b="0" dirty="0"/>
          </a:p>
        </p:txBody>
      </p:sp>
      <p:grpSp>
        <p:nvGrpSpPr>
          <p:cNvPr id="3" name="Group 2">
            <a:extLst>
              <a:ext uri="{FF2B5EF4-FFF2-40B4-BE49-F238E27FC236}">
                <a16:creationId xmlns:a16="http://schemas.microsoft.com/office/drawing/2014/main" id="{E00439C8-BCB3-EF47-B203-E7EFB8544DC2}"/>
              </a:ext>
            </a:extLst>
          </p:cNvPr>
          <p:cNvGrpSpPr/>
          <p:nvPr/>
        </p:nvGrpSpPr>
        <p:grpSpPr>
          <a:xfrm>
            <a:off x="756851" y="979562"/>
            <a:ext cx="9772650" cy="5359454"/>
            <a:chOff x="1028700" y="1498546"/>
            <a:chExt cx="9772650" cy="5359454"/>
          </a:xfrm>
        </p:grpSpPr>
        <p:pic>
          <p:nvPicPr>
            <p:cNvPr id="5" name="Picture 4">
              <a:extLst>
                <a:ext uri="{FF2B5EF4-FFF2-40B4-BE49-F238E27FC236}">
                  <a16:creationId xmlns:a16="http://schemas.microsoft.com/office/drawing/2014/main" id="{36DCE1DC-1CE1-384C-9F9A-1D8AFB994FFF}"/>
                </a:ext>
              </a:extLst>
            </p:cNvPr>
            <p:cNvPicPr>
              <a:picLocks noChangeAspect="1"/>
            </p:cNvPicPr>
            <p:nvPr/>
          </p:nvPicPr>
          <p:blipFill>
            <a:blip r:embed="rId3"/>
            <a:stretch>
              <a:fillRect/>
            </a:stretch>
          </p:blipFill>
          <p:spPr>
            <a:xfrm>
              <a:off x="1028700" y="1498546"/>
              <a:ext cx="7970470" cy="5359454"/>
            </a:xfrm>
            <a:prstGeom prst="rect">
              <a:avLst/>
            </a:prstGeom>
          </p:spPr>
        </p:pic>
        <p:sp>
          <p:nvSpPr>
            <p:cNvPr id="6" name="Right Brace 5">
              <a:extLst>
                <a:ext uri="{FF2B5EF4-FFF2-40B4-BE49-F238E27FC236}">
                  <a16:creationId xmlns:a16="http://schemas.microsoft.com/office/drawing/2014/main" id="{80DAAA4D-9747-2F42-8299-9B4631FDAA20}"/>
                </a:ext>
              </a:extLst>
            </p:cNvPr>
            <p:cNvSpPr/>
            <p:nvPr/>
          </p:nvSpPr>
          <p:spPr>
            <a:xfrm>
              <a:off x="7742847" y="4932308"/>
              <a:ext cx="512395" cy="554092"/>
            </a:xfrm>
            <a:prstGeom prst="rightBrace">
              <a:avLst/>
            </a:prstGeom>
            <a:ln w="349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Right Brace 6">
              <a:extLst>
                <a:ext uri="{FF2B5EF4-FFF2-40B4-BE49-F238E27FC236}">
                  <a16:creationId xmlns:a16="http://schemas.microsoft.com/office/drawing/2014/main" id="{CC36CF3F-07EA-4344-B5AB-202503936640}"/>
                </a:ext>
              </a:extLst>
            </p:cNvPr>
            <p:cNvSpPr/>
            <p:nvPr/>
          </p:nvSpPr>
          <p:spPr>
            <a:xfrm>
              <a:off x="7999045" y="2852737"/>
              <a:ext cx="512395" cy="852487"/>
            </a:xfrm>
            <a:prstGeom prst="rightBrace">
              <a:avLst/>
            </a:prstGeom>
            <a:ln w="349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Right Brace 7">
              <a:extLst>
                <a:ext uri="{FF2B5EF4-FFF2-40B4-BE49-F238E27FC236}">
                  <a16:creationId xmlns:a16="http://schemas.microsoft.com/office/drawing/2014/main" id="{36D0ED25-CC71-054D-92AF-220F5F7ECE04}"/>
                </a:ext>
              </a:extLst>
            </p:cNvPr>
            <p:cNvSpPr/>
            <p:nvPr/>
          </p:nvSpPr>
          <p:spPr>
            <a:xfrm>
              <a:off x="8226667" y="1890713"/>
              <a:ext cx="512395" cy="852487"/>
            </a:xfrm>
            <a:prstGeom prst="rightBrace">
              <a:avLst/>
            </a:prstGeom>
            <a:ln w="349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7FA818DA-59C3-4C45-861A-F4E7BEC5A9F0}"/>
                </a:ext>
              </a:extLst>
            </p:cNvPr>
            <p:cNvSpPr txBox="1"/>
            <p:nvPr/>
          </p:nvSpPr>
          <p:spPr>
            <a:xfrm>
              <a:off x="8739062" y="2100262"/>
              <a:ext cx="2062288" cy="400110"/>
            </a:xfrm>
            <a:prstGeom prst="rect">
              <a:avLst/>
            </a:prstGeom>
            <a:noFill/>
          </p:spPr>
          <p:txBody>
            <a:bodyPr wrap="square" rtlCol="0">
              <a:spAutoFit/>
            </a:bodyPr>
            <a:lstStyle/>
            <a:p>
              <a:r>
                <a:rPr lang="en-US" sz="2000" dirty="0">
                  <a:solidFill>
                    <a:srgbClr val="2472BB"/>
                  </a:solidFill>
                </a:rPr>
                <a:t>Documentation</a:t>
              </a:r>
            </a:p>
          </p:txBody>
        </p:sp>
        <p:sp>
          <p:nvSpPr>
            <p:cNvPr id="10" name="TextBox 9">
              <a:extLst>
                <a:ext uri="{FF2B5EF4-FFF2-40B4-BE49-F238E27FC236}">
                  <a16:creationId xmlns:a16="http://schemas.microsoft.com/office/drawing/2014/main" id="{9DA547E0-77A8-3649-9C10-198B3393D1F4}"/>
                </a:ext>
              </a:extLst>
            </p:cNvPr>
            <p:cNvSpPr txBox="1"/>
            <p:nvPr/>
          </p:nvSpPr>
          <p:spPr>
            <a:xfrm>
              <a:off x="8585559" y="3043294"/>
              <a:ext cx="2062288" cy="400110"/>
            </a:xfrm>
            <a:prstGeom prst="rect">
              <a:avLst/>
            </a:prstGeom>
            <a:noFill/>
          </p:spPr>
          <p:txBody>
            <a:bodyPr wrap="square" rtlCol="0">
              <a:spAutoFit/>
            </a:bodyPr>
            <a:lstStyle/>
            <a:p>
              <a:r>
                <a:rPr lang="en-US" sz="2000" dirty="0">
                  <a:solidFill>
                    <a:srgbClr val="2472BB"/>
                  </a:solidFill>
                </a:rPr>
                <a:t>Build System</a:t>
              </a:r>
            </a:p>
          </p:txBody>
        </p:sp>
        <p:sp>
          <p:nvSpPr>
            <p:cNvPr id="11" name="TextBox 10">
              <a:extLst>
                <a:ext uri="{FF2B5EF4-FFF2-40B4-BE49-F238E27FC236}">
                  <a16:creationId xmlns:a16="http://schemas.microsoft.com/office/drawing/2014/main" id="{5C48457D-8DCC-A547-AE17-DD7551B6B466}"/>
                </a:ext>
              </a:extLst>
            </p:cNvPr>
            <p:cNvSpPr txBox="1"/>
            <p:nvPr/>
          </p:nvSpPr>
          <p:spPr>
            <a:xfrm>
              <a:off x="8482864" y="4681447"/>
              <a:ext cx="2062288" cy="400110"/>
            </a:xfrm>
            <a:prstGeom prst="rect">
              <a:avLst/>
            </a:prstGeom>
            <a:noFill/>
          </p:spPr>
          <p:txBody>
            <a:bodyPr wrap="square" rtlCol="0">
              <a:spAutoFit/>
            </a:bodyPr>
            <a:lstStyle/>
            <a:p>
              <a:r>
                <a:rPr lang="en-US" sz="2000" dirty="0">
                  <a:solidFill>
                    <a:srgbClr val="2472BB"/>
                  </a:solidFill>
                </a:rPr>
                <a:t>CI</a:t>
              </a:r>
            </a:p>
          </p:txBody>
        </p:sp>
        <p:sp>
          <p:nvSpPr>
            <p:cNvPr id="12" name="Right Brace 11">
              <a:extLst>
                <a:ext uri="{FF2B5EF4-FFF2-40B4-BE49-F238E27FC236}">
                  <a16:creationId xmlns:a16="http://schemas.microsoft.com/office/drawing/2014/main" id="{4599E0C0-30C2-CF46-ADA6-AD439EC41EA3}"/>
                </a:ext>
              </a:extLst>
            </p:cNvPr>
            <p:cNvSpPr/>
            <p:nvPr/>
          </p:nvSpPr>
          <p:spPr>
            <a:xfrm>
              <a:off x="7742847" y="4200525"/>
              <a:ext cx="512395" cy="371476"/>
            </a:xfrm>
            <a:prstGeom prst="rightBrace">
              <a:avLst/>
            </a:prstGeom>
            <a:ln w="349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4" name="TextBox 3">
            <a:extLst>
              <a:ext uri="{FF2B5EF4-FFF2-40B4-BE49-F238E27FC236}">
                <a16:creationId xmlns:a16="http://schemas.microsoft.com/office/drawing/2014/main" id="{824D0042-E786-4748-873A-B9842EA79523}"/>
              </a:ext>
            </a:extLst>
          </p:cNvPr>
          <p:cNvSpPr txBox="1"/>
          <p:nvPr/>
        </p:nvSpPr>
        <p:spPr>
          <a:xfrm>
            <a:off x="912668" y="6194017"/>
            <a:ext cx="5181744" cy="433965"/>
          </a:xfrm>
          <a:prstGeom prst="rect">
            <a:avLst/>
          </a:prstGeom>
          <a:noFill/>
        </p:spPr>
        <p:txBody>
          <a:bodyPr wrap="square" lIns="118872" tIns="91440" rIns="118872" bIns="91440" rtlCol="0" anchor="ctr" anchorCtr="0">
            <a:spAutoFit/>
          </a:bodyPr>
          <a:lstStyle/>
          <a:p>
            <a:pPr algn="l">
              <a:lnSpc>
                <a:spcPct val="90000"/>
              </a:lnSpc>
            </a:pPr>
            <a:r>
              <a:rPr lang="en-US" dirty="0">
                <a:hlinkClick r:id="rId4"/>
              </a:rPr>
              <a:t>SIAM CSE21, “Querying the ECP” - </a:t>
            </a:r>
            <a:r>
              <a:rPr lang="en-US" dirty="0" err="1">
                <a:hlinkClick r:id="rId4"/>
              </a:rPr>
              <a:t>figshare</a:t>
            </a:r>
            <a:endParaRPr lang="en-US" dirty="0"/>
          </a:p>
        </p:txBody>
      </p:sp>
    </p:spTree>
    <p:extLst>
      <p:ext uri="{BB962C8B-B14F-4D97-AF65-F5344CB8AC3E}">
        <p14:creationId xmlns:p14="http://schemas.microsoft.com/office/powerpoint/2010/main" val="1837652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26D7B-C161-9F42-9469-6D1C2C29D5BC}"/>
              </a:ext>
            </a:extLst>
          </p:cNvPr>
          <p:cNvSpPr>
            <a:spLocks noGrp="1"/>
          </p:cNvSpPr>
          <p:nvPr>
            <p:ph type="title"/>
          </p:nvPr>
        </p:nvSpPr>
        <p:spPr/>
        <p:txBody>
          <a:bodyPr/>
          <a:lstStyle/>
          <a:p>
            <a:r>
              <a:rPr lang="en-US" dirty="0"/>
              <a:t>Audiences for this presentation</a:t>
            </a:r>
          </a:p>
        </p:txBody>
      </p:sp>
      <p:sp>
        <p:nvSpPr>
          <p:cNvPr id="3" name="Content Placeholder 2">
            <a:extLst>
              <a:ext uri="{FF2B5EF4-FFF2-40B4-BE49-F238E27FC236}">
                <a16:creationId xmlns:a16="http://schemas.microsoft.com/office/drawing/2014/main" id="{BFA8611D-CCBA-2644-9F46-B78BD798907F}"/>
              </a:ext>
            </a:extLst>
          </p:cNvPr>
          <p:cNvSpPr>
            <a:spLocks noGrp="1"/>
          </p:cNvSpPr>
          <p:nvPr>
            <p:ph idx="1"/>
          </p:nvPr>
        </p:nvSpPr>
        <p:spPr/>
        <p:txBody>
          <a:bodyPr/>
          <a:lstStyle/>
          <a:p>
            <a:pPr indent="-319971">
              <a:lnSpc>
                <a:spcPct val="120000"/>
              </a:lnSpc>
            </a:pPr>
            <a:r>
              <a:rPr lang="en-US" sz="2800" dirty="0">
                <a:latin typeface="Arial" panose="020B0604020202020204" pitchFamily="34" charset="0"/>
                <a:cs typeface="Arial" panose="020B0604020202020204" pitchFamily="34" charset="0"/>
              </a:rPr>
              <a:t>New to testing / beginning development on a new project</a:t>
            </a:r>
          </a:p>
          <a:p>
            <a:pPr lvl="1" indent="-319971">
              <a:lnSpc>
                <a:spcPct val="120000"/>
              </a:lnSpc>
            </a:pPr>
            <a:r>
              <a:rPr lang="en-US" sz="2600" dirty="0">
                <a:latin typeface="Arial" panose="020B0604020202020204" pitchFamily="34" charset="0"/>
              </a:rPr>
              <a:t>Helpful starting points and ways to “start small.”</a:t>
            </a:r>
            <a:endParaRPr lang="en-US" sz="2600" dirty="0">
              <a:latin typeface="Arial" panose="020B0604020202020204" pitchFamily="34" charset="0"/>
              <a:cs typeface="Arial" panose="020B0604020202020204" pitchFamily="34" charset="0"/>
            </a:endParaRPr>
          </a:p>
          <a:p>
            <a:pPr indent="-319971">
              <a:lnSpc>
                <a:spcPct val="120000"/>
              </a:lnSpc>
            </a:pPr>
            <a:r>
              <a:rPr lang="en-US" sz="2800" dirty="0">
                <a:latin typeface="Arial" panose="020B0604020202020204" pitchFamily="34" charset="0"/>
                <a:cs typeface="Arial" panose="020B0604020202020204" pitchFamily="34" charset="0"/>
              </a:rPr>
              <a:t>Working with a legacy project that needs testing</a:t>
            </a:r>
          </a:p>
          <a:p>
            <a:pPr lvl="1" indent="-319971">
              <a:lnSpc>
                <a:spcPct val="120000"/>
              </a:lnSpc>
            </a:pPr>
            <a:r>
              <a:rPr lang="en-US" sz="2600" dirty="0">
                <a:latin typeface="Arial" panose="020B0604020202020204" pitchFamily="34" charset="0"/>
                <a:cs typeface="Arial" panose="020B0604020202020204" pitchFamily="34" charset="0"/>
              </a:rPr>
              <a:t>Code isolation </a:t>
            </a:r>
            <a:r>
              <a:rPr lang="en-US" sz="2600" dirty="0">
                <a:latin typeface="Arial" panose="020B0604020202020204" pitchFamily="34" charset="0"/>
              </a:rPr>
              <a:t>for incrementally adding testing</a:t>
            </a:r>
            <a:endParaRPr lang="en-US" sz="2600" dirty="0">
              <a:latin typeface="Arial" panose="020B0604020202020204" pitchFamily="34" charset="0"/>
              <a:cs typeface="Arial" panose="020B0604020202020204" pitchFamily="34" charset="0"/>
            </a:endParaRPr>
          </a:p>
          <a:p>
            <a:pPr indent="-319971">
              <a:lnSpc>
                <a:spcPct val="120000"/>
              </a:lnSpc>
            </a:pPr>
            <a:r>
              <a:rPr lang="en-US" sz="2800" dirty="0">
                <a:latin typeface="Arial" panose="020B0604020202020204" pitchFamily="34" charset="0"/>
                <a:cs typeface="Arial" panose="020B0604020202020204" pitchFamily="34" charset="0"/>
              </a:rPr>
              <a:t>Improving testing practices on an existing project</a:t>
            </a:r>
          </a:p>
          <a:p>
            <a:pPr lvl="1" indent="-319971">
              <a:lnSpc>
                <a:spcPct val="120000"/>
              </a:lnSpc>
            </a:pPr>
            <a:r>
              <a:rPr lang="en-US" sz="2600" dirty="0">
                <a:latin typeface="Arial" panose="020B0604020202020204" pitchFamily="34" charset="0"/>
                <a:cs typeface="Arial" panose="020B0604020202020204" pitchFamily="34" charset="0"/>
              </a:rPr>
              <a:t>Ideas and guidelines for a holistic verification strategy</a:t>
            </a:r>
          </a:p>
        </p:txBody>
      </p:sp>
    </p:spTree>
    <p:extLst>
      <p:ext uri="{BB962C8B-B14F-4D97-AF65-F5344CB8AC3E}">
        <p14:creationId xmlns:p14="http://schemas.microsoft.com/office/powerpoint/2010/main" val="5218828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Definitions: Verification vs. Testing vs. Validation</a:t>
            </a:r>
          </a:p>
        </p:txBody>
      </p:sp>
      <p:sp>
        <p:nvSpPr>
          <p:cNvPr id="3" name="Content Placeholder 2"/>
          <p:cNvSpPr>
            <a:spLocks noGrp="1"/>
          </p:cNvSpPr>
          <p:nvPr>
            <p:ph idx="1"/>
          </p:nvPr>
        </p:nvSpPr>
        <p:spPr>
          <a:xfrm>
            <a:off x="368425" y="1061499"/>
            <a:ext cx="11270298" cy="2586162"/>
          </a:xfrm>
        </p:spPr>
        <p:txBody>
          <a:bodyPr/>
          <a:lstStyle/>
          <a:p>
            <a:r>
              <a:rPr lang="en-US" dirty="0"/>
              <a:t>Code verification uses tests </a:t>
            </a:r>
          </a:p>
          <a:p>
            <a:pPr lvl="1"/>
            <a:r>
              <a:rPr lang="en-US" dirty="0"/>
              <a:t>It is much more than a collection of tests</a:t>
            </a:r>
          </a:p>
          <a:p>
            <a:r>
              <a:rPr lang="en-US" dirty="0"/>
              <a:t>It is the holistic process through which you ensure that </a:t>
            </a:r>
          </a:p>
          <a:p>
            <a:pPr lvl="1"/>
            <a:r>
              <a:rPr lang="en-US" dirty="0"/>
              <a:t>Your implementation shows expected behavior,</a:t>
            </a:r>
          </a:p>
          <a:p>
            <a:pPr lvl="1"/>
            <a:r>
              <a:rPr lang="en-US" dirty="0"/>
              <a:t>Your implementation is consistent with your model,</a:t>
            </a:r>
          </a:p>
          <a:p>
            <a:pPr lvl="1"/>
            <a:r>
              <a:rPr lang="en-US" dirty="0"/>
              <a:t>Your code is capable of handling your target science cases</a:t>
            </a:r>
          </a:p>
          <a:p>
            <a:endParaRPr lang="en-US" dirty="0"/>
          </a:p>
          <a:p>
            <a:endParaRPr lang="en-US" dirty="0"/>
          </a:p>
          <a:p>
            <a:pPr lvl="1"/>
            <a:endParaRPr lang="en-US" dirty="0"/>
          </a:p>
        </p:txBody>
      </p:sp>
      <p:sp>
        <p:nvSpPr>
          <p:cNvPr id="4" name="Rectangle 3">
            <a:extLst>
              <a:ext uri="{FF2B5EF4-FFF2-40B4-BE49-F238E27FC236}">
                <a16:creationId xmlns:a16="http://schemas.microsoft.com/office/drawing/2014/main" id="{EC2DB939-C639-8E4D-938F-DF12FCDD4D2F}"/>
              </a:ext>
            </a:extLst>
          </p:cNvPr>
          <p:cNvSpPr/>
          <p:nvPr/>
        </p:nvSpPr>
        <p:spPr>
          <a:xfrm>
            <a:off x="834887" y="3647661"/>
            <a:ext cx="9415241" cy="2586162"/>
          </a:xfrm>
          <a:prstGeom prst="rect">
            <a:avLst/>
          </a:prstGeom>
          <a:solidFill>
            <a:schemeClr val="accent3"/>
          </a:solidFill>
          <a:ln>
            <a:noFill/>
          </a:ln>
          <a:effectLst>
            <a:outerShdw blurRad="44450" dist="27940" dir="5400000" algn="ctr">
              <a:srgbClr val="000000">
                <a:alpha val="32000"/>
              </a:srgbClr>
            </a:outerShdw>
          </a:effectLst>
        </p:spPr>
        <p:txBody>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p>
            <a:pPr>
              <a:lnSpc>
                <a:spcPct val="110000"/>
              </a:lnSpc>
            </a:pPr>
            <a:r>
              <a:rPr lang="en-US" sz="2000" b="1" dirty="0">
                <a:solidFill>
                  <a:schemeClr val="bg1"/>
                </a:solidFill>
              </a:rPr>
              <a:t>How do verification and validation differ?</a:t>
            </a:r>
          </a:p>
          <a:p>
            <a:pPr marL="342900" indent="-342900">
              <a:lnSpc>
                <a:spcPct val="110000"/>
              </a:lnSpc>
              <a:buFont typeface="Arial" panose="020B0604020202020204" pitchFamily="34" charset="0"/>
              <a:buChar char="•"/>
            </a:pPr>
            <a:r>
              <a:rPr lang="en-US" sz="2000" dirty="0">
                <a:solidFill>
                  <a:schemeClr val="bg1"/>
                </a:solidFill>
              </a:rPr>
              <a:t>Verification confirms that you have implemented what you meant to</a:t>
            </a:r>
          </a:p>
          <a:p>
            <a:pPr marL="800100" lvl="1" indent="-342900">
              <a:lnSpc>
                <a:spcPct val="110000"/>
              </a:lnSpc>
              <a:buFont typeface="Arial" panose="020B0604020202020204" pitchFamily="34" charset="0"/>
              <a:buChar char="•"/>
            </a:pPr>
            <a:r>
              <a:rPr lang="en-US" sz="2000" dirty="0">
                <a:solidFill>
                  <a:schemeClr val="bg1"/>
                </a:solidFill>
              </a:rPr>
              <a:t>Your method does what you wanted it to do</a:t>
            </a:r>
          </a:p>
          <a:p>
            <a:pPr marL="342900" indent="-342900">
              <a:lnSpc>
                <a:spcPct val="110000"/>
              </a:lnSpc>
              <a:buFont typeface="Arial" panose="020B0604020202020204" pitchFamily="34" charset="0"/>
              <a:buChar char="•"/>
            </a:pPr>
            <a:r>
              <a:rPr lang="en-US" sz="2000" dirty="0">
                <a:solidFill>
                  <a:schemeClr val="bg1"/>
                </a:solidFill>
              </a:rPr>
              <a:t>Validation says whether your science goals are met by your implementation</a:t>
            </a:r>
          </a:p>
          <a:p>
            <a:pPr marL="800100" lvl="1" indent="-342900">
              <a:lnSpc>
                <a:spcPct val="110000"/>
              </a:lnSpc>
              <a:buFont typeface="Arial" panose="020B0604020202020204" pitchFamily="34" charset="0"/>
              <a:buChar char="•"/>
            </a:pPr>
            <a:r>
              <a:rPr lang="en-US" sz="2000" dirty="0">
                <a:solidFill>
                  <a:schemeClr val="bg1"/>
                </a:solidFill>
              </a:rPr>
              <a:t>What you wanted your method to do is scientifically valid</a:t>
            </a:r>
          </a:p>
          <a:p>
            <a:pPr marL="800100" lvl="1" indent="-342900">
              <a:lnSpc>
                <a:spcPct val="110000"/>
              </a:lnSpc>
              <a:buFont typeface="Arial" panose="020B0604020202020204" pitchFamily="34" charset="0"/>
              <a:buChar char="•"/>
            </a:pPr>
            <a:r>
              <a:rPr lang="en-US" sz="2000" dirty="0">
                <a:solidFill>
                  <a:schemeClr val="bg1"/>
                </a:solidFill>
              </a:rPr>
              <a:t>Your model correctly captures the phenomenon you are trying to understand (outward-looking, not fully captured by tests)</a:t>
            </a:r>
          </a:p>
        </p:txBody>
      </p:sp>
    </p:spTree>
    <p:extLst>
      <p:ext uri="{BB962C8B-B14F-4D97-AF65-F5344CB8AC3E}">
        <p14:creationId xmlns:p14="http://schemas.microsoft.com/office/powerpoint/2010/main" val="3162092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27C86-4226-4E4F-AC9C-1BD150357409}"/>
              </a:ext>
            </a:extLst>
          </p:cNvPr>
          <p:cNvSpPr>
            <a:spLocks noGrp="1"/>
          </p:cNvSpPr>
          <p:nvPr>
            <p:ph type="title"/>
          </p:nvPr>
        </p:nvSpPr>
        <p:spPr>
          <a:xfrm>
            <a:off x="365760" y="421419"/>
            <a:ext cx="11372473" cy="914400"/>
          </a:xfrm>
        </p:spPr>
        <p:txBody>
          <a:bodyPr/>
          <a:lstStyle/>
          <a:p>
            <a:r>
              <a:rPr lang="en-US" dirty="0"/>
              <a:t>Components of Verification</a:t>
            </a:r>
          </a:p>
        </p:txBody>
      </p:sp>
      <p:sp>
        <p:nvSpPr>
          <p:cNvPr id="3" name="Content Placeholder 2">
            <a:extLst>
              <a:ext uri="{FF2B5EF4-FFF2-40B4-BE49-F238E27FC236}">
                <a16:creationId xmlns:a16="http://schemas.microsoft.com/office/drawing/2014/main" id="{DAD56F5A-89FB-5647-B6BB-58E2E45748AC}"/>
              </a:ext>
            </a:extLst>
          </p:cNvPr>
          <p:cNvSpPr>
            <a:spLocks noGrp="1"/>
          </p:cNvSpPr>
          <p:nvPr>
            <p:ph idx="1"/>
          </p:nvPr>
        </p:nvSpPr>
        <p:spPr>
          <a:xfrm>
            <a:off x="365760" y="1192106"/>
            <a:ext cx="11372473" cy="4802294"/>
          </a:xfrm>
        </p:spPr>
        <p:txBody>
          <a:bodyPr/>
          <a:lstStyle/>
          <a:p>
            <a:r>
              <a:rPr lang="en-US" dirty="0"/>
              <a:t>Testing at various granularity levels</a:t>
            </a:r>
          </a:p>
          <a:p>
            <a:pPr lvl="1"/>
            <a:r>
              <a:rPr lang="en-US" dirty="0"/>
              <a:t>Individual components</a:t>
            </a:r>
          </a:p>
          <a:p>
            <a:pPr lvl="1"/>
            <a:r>
              <a:rPr lang="en-US" dirty="0"/>
              <a:t>Interoperability of components</a:t>
            </a:r>
          </a:p>
          <a:p>
            <a:pPr lvl="1"/>
            <a:r>
              <a:rPr lang="en-US" dirty="0"/>
              <a:t>Convergence, stability and accuracy</a:t>
            </a:r>
          </a:p>
          <a:p>
            <a:r>
              <a:rPr lang="en-US" dirty="0"/>
              <a:t>Validation of individual components</a:t>
            </a:r>
          </a:p>
          <a:p>
            <a:pPr lvl="1"/>
            <a:r>
              <a:rPr lang="en-US" dirty="0"/>
              <a:t>Building diagnostics (e.g. ensure conservation of physical quantities)</a:t>
            </a:r>
          </a:p>
          <a:p>
            <a:r>
              <a:rPr lang="en-US" dirty="0"/>
              <a:t>Testing practices</a:t>
            </a:r>
          </a:p>
          <a:p>
            <a:pPr lvl="1"/>
            <a:r>
              <a:rPr lang="en-US" dirty="0"/>
              <a:t>Error bars</a:t>
            </a:r>
          </a:p>
          <a:p>
            <a:pPr lvl="2"/>
            <a:r>
              <a:rPr lang="en-US" dirty="0"/>
              <a:t>Necessary for differentiating between drift and round-off</a:t>
            </a:r>
          </a:p>
          <a:p>
            <a:r>
              <a:rPr lang="en-US" dirty="0"/>
              <a:t>Ensuring code and interoperability coverage</a:t>
            </a:r>
          </a:p>
          <a:p>
            <a:endParaRPr lang="en-US" dirty="0"/>
          </a:p>
          <a:p>
            <a:endParaRPr lang="en-US" dirty="0"/>
          </a:p>
        </p:txBody>
      </p:sp>
      <p:grpSp>
        <p:nvGrpSpPr>
          <p:cNvPr id="4" name="Group 3">
            <a:extLst>
              <a:ext uri="{FF2B5EF4-FFF2-40B4-BE49-F238E27FC236}">
                <a16:creationId xmlns:a16="http://schemas.microsoft.com/office/drawing/2014/main" id="{8764A387-87C9-FA45-BCE5-1FFDC6371FCD}"/>
              </a:ext>
            </a:extLst>
          </p:cNvPr>
          <p:cNvGrpSpPr/>
          <p:nvPr/>
        </p:nvGrpSpPr>
        <p:grpSpPr>
          <a:xfrm>
            <a:off x="7552267" y="2344790"/>
            <a:ext cx="694267" cy="457200"/>
            <a:chOff x="8382000" y="3589867"/>
            <a:chExt cx="694267" cy="457200"/>
          </a:xfrm>
        </p:grpSpPr>
        <p:cxnSp>
          <p:nvCxnSpPr>
            <p:cNvPr id="5" name="Straight Connector 4">
              <a:extLst>
                <a:ext uri="{FF2B5EF4-FFF2-40B4-BE49-F238E27FC236}">
                  <a16:creationId xmlns:a16="http://schemas.microsoft.com/office/drawing/2014/main" id="{80AE2E56-5EF0-E249-8C6F-5667A9DAE8A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C2064DF4-A5B6-4142-B832-330B04A80DD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7" name="Group 6">
            <a:extLst>
              <a:ext uri="{FF2B5EF4-FFF2-40B4-BE49-F238E27FC236}">
                <a16:creationId xmlns:a16="http://schemas.microsoft.com/office/drawing/2014/main" id="{5A4D9A05-CC5D-054A-B2A7-4FF9B17D6277}"/>
              </a:ext>
            </a:extLst>
          </p:cNvPr>
          <p:cNvGrpSpPr/>
          <p:nvPr/>
        </p:nvGrpSpPr>
        <p:grpSpPr>
          <a:xfrm>
            <a:off x="9059333" y="1356147"/>
            <a:ext cx="694267" cy="457200"/>
            <a:chOff x="8382000" y="3589867"/>
            <a:chExt cx="694267" cy="457200"/>
          </a:xfrm>
        </p:grpSpPr>
        <p:cxnSp>
          <p:nvCxnSpPr>
            <p:cNvPr id="8" name="Straight Connector 7">
              <a:extLst>
                <a:ext uri="{FF2B5EF4-FFF2-40B4-BE49-F238E27FC236}">
                  <a16:creationId xmlns:a16="http://schemas.microsoft.com/office/drawing/2014/main" id="{1F92EA28-1AB4-2D46-88F7-117F414D3437}"/>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0D09E37-F4CB-E041-995D-F131DF175AE0}"/>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8C800B15-AB5D-5844-9330-A4CEF3A4BED7}"/>
              </a:ext>
            </a:extLst>
          </p:cNvPr>
          <p:cNvGrpSpPr/>
          <p:nvPr/>
        </p:nvGrpSpPr>
        <p:grpSpPr>
          <a:xfrm>
            <a:off x="7230533" y="1887590"/>
            <a:ext cx="694267" cy="457200"/>
            <a:chOff x="8382000" y="3589867"/>
            <a:chExt cx="694267" cy="457200"/>
          </a:xfrm>
        </p:grpSpPr>
        <p:cxnSp>
          <p:nvCxnSpPr>
            <p:cNvPr id="11" name="Straight Connector 10">
              <a:extLst>
                <a:ext uri="{FF2B5EF4-FFF2-40B4-BE49-F238E27FC236}">
                  <a16:creationId xmlns:a16="http://schemas.microsoft.com/office/drawing/2014/main" id="{0EEE4057-DE14-E748-B681-0B0F5C92700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96BA8A9-1E75-C248-A062-99BD75750875}"/>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D9086AE7-82DE-4D4D-A508-6183C66736F2}"/>
              </a:ext>
            </a:extLst>
          </p:cNvPr>
          <p:cNvGrpSpPr/>
          <p:nvPr/>
        </p:nvGrpSpPr>
        <p:grpSpPr>
          <a:xfrm>
            <a:off x="7636933" y="1430390"/>
            <a:ext cx="694267" cy="457200"/>
            <a:chOff x="8382000" y="3589867"/>
            <a:chExt cx="694267" cy="457200"/>
          </a:xfrm>
        </p:grpSpPr>
        <p:cxnSp>
          <p:nvCxnSpPr>
            <p:cNvPr id="14" name="Straight Connector 13">
              <a:extLst>
                <a:ext uri="{FF2B5EF4-FFF2-40B4-BE49-F238E27FC236}">
                  <a16:creationId xmlns:a16="http://schemas.microsoft.com/office/drawing/2014/main" id="{8E150B16-E6A6-344C-9FA9-745A2737ECDC}"/>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7D37B0A-251A-8947-A751-78617B46F942}"/>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4EE5C048-030F-EB4E-BAC5-D9E11049316C}"/>
              </a:ext>
            </a:extLst>
          </p:cNvPr>
          <p:cNvGrpSpPr/>
          <p:nvPr/>
        </p:nvGrpSpPr>
        <p:grpSpPr>
          <a:xfrm>
            <a:off x="8009466" y="956256"/>
            <a:ext cx="694267" cy="457200"/>
            <a:chOff x="8382000" y="3589867"/>
            <a:chExt cx="694267" cy="457200"/>
          </a:xfrm>
        </p:grpSpPr>
        <p:cxnSp>
          <p:nvCxnSpPr>
            <p:cNvPr id="17" name="Straight Connector 16">
              <a:extLst>
                <a:ext uri="{FF2B5EF4-FFF2-40B4-BE49-F238E27FC236}">
                  <a16:creationId xmlns:a16="http://schemas.microsoft.com/office/drawing/2014/main" id="{331082CF-05CA-2942-B105-E569C1DA2975}"/>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AE121C5D-09E1-364D-9131-963B8D2BE18B}"/>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7DD01CE7-78BE-8E4F-B504-9EB3055BEC94}"/>
              </a:ext>
            </a:extLst>
          </p:cNvPr>
          <p:cNvGrpSpPr/>
          <p:nvPr/>
        </p:nvGrpSpPr>
        <p:grpSpPr>
          <a:xfrm>
            <a:off x="8398932" y="465189"/>
            <a:ext cx="694267" cy="457200"/>
            <a:chOff x="8382000" y="3589867"/>
            <a:chExt cx="694267" cy="457200"/>
          </a:xfrm>
        </p:grpSpPr>
        <p:cxnSp>
          <p:nvCxnSpPr>
            <p:cNvPr id="20" name="Straight Connector 19">
              <a:extLst>
                <a:ext uri="{FF2B5EF4-FFF2-40B4-BE49-F238E27FC236}">
                  <a16:creationId xmlns:a16="http://schemas.microsoft.com/office/drawing/2014/main" id="{1120F0D5-FB93-FF44-B04B-C82CD920C07F}"/>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DFD474E-D10A-AF4B-B9B1-ABCB02A92C45}"/>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F9345ABC-92DC-DD4D-A157-A67B149BF363}"/>
              </a:ext>
            </a:extLst>
          </p:cNvPr>
          <p:cNvGrpSpPr/>
          <p:nvPr/>
        </p:nvGrpSpPr>
        <p:grpSpPr>
          <a:xfrm>
            <a:off x="9389531" y="1830280"/>
            <a:ext cx="694267" cy="457200"/>
            <a:chOff x="8382000" y="3589867"/>
            <a:chExt cx="694267" cy="457200"/>
          </a:xfrm>
        </p:grpSpPr>
        <p:cxnSp>
          <p:nvCxnSpPr>
            <p:cNvPr id="23" name="Straight Connector 22">
              <a:extLst>
                <a:ext uri="{FF2B5EF4-FFF2-40B4-BE49-F238E27FC236}">
                  <a16:creationId xmlns:a16="http://schemas.microsoft.com/office/drawing/2014/main" id="{4785FE91-C168-8A4D-A538-4729FDF9FCAB}"/>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0452231-B583-D541-8401-BFA863682D49}"/>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78A7747F-B771-6A4D-8F88-83D2459072BD}"/>
              </a:ext>
            </a:extLst>
          </p:cNvPr>
          <p:cNvGrpSpPr/>
          <p:nvPr/>
        </p:nvGrpSpPr>
        <p:grpSpPr>
          <a:xfrm>
            <a:off x="8746065" y="922389"/>
            <a:ext cx="694267" cy="457200"/>
            <a:chOff x="8382000" y="3589867"/>
            <a:chExt cx="694267" cy="457200"/>
          </a:xfrm>
        </p:grpSpPr>
        <p:cxnSp>
          <p:nvCxnSpPr>
            <p:cNvPr id="26" name="Straight Connector 25">
              <a:extLst>
                <a:ext uri="{FF2B5EF4-FFF2-40B4-BE49-F238E27FC236}">
                  <a16:creationId xmlns:a16="http://schemas.microsoft.com/office/drawing/2014/main" id="{731450B7-0E4A-8546-8A5E-CC635B3EE85E}"/>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ACF89BE-7F48-3C47-8C1F-844C767B4BD9}"/>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7DB36C0D-751B-C049-9AE0-072415F6B8CA}"/>
              </a:ext>
            </a:extLst>
          </p:cNvPr>
          <p:cNvGrpSpPr/>
          <p:nvPr/>
        </p:nvGrpSpPr>
        <p:grpSpPr>
          <a:xfrm>
            <a:off x="8991598" y="2306847"/>
            <a:ext cx="694267" cy="457200"/>
            <a:chOff x="8382000" y="3589867"/>
            <a:chExt cx="694267" cy="457200"/>
          </a:xfrm>
        </p:grpSpPr>
        <p:cxnSp>
          <p:nvCxnSpPr>
            <p:cNvPr id="29" name="Straight Connector 28">
              <a:extLst>
                <a:ext uri="{FF2B5EF4-FFF2-40B4-BE49-F238E27FC236}">
                  <a16:creationId xmlns:a16="http://schemas.microsoft.com/office/drawing/2014/main" id="{9B1AB82F-1B7E-CF4A-ADB8-CEFCD7AB4E72}"/>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73AB8D83-626C-6542-A2EC-2B7D0143A788}"/>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737D00AE-3618-0947-872F-DC3C4E2BB2A0}"/>
              </a:ext>
            </a:extLst>
          </p:cNvPr>
          <p:cNvGrpSpPr/>
          <p:nvPr/>
        </p:nvGrpSpPr>
        <p:grpSpPr>
          <a:xfrm>
            <a:off x="9338731" y="2797913"/>
            <a:ext cx="694267" cy="457200"/>
            <a:chOff x="8382000" y="3589867"/>
            <a:chExt cx="694267" cy="457200"/>
          </a:xfrm>
        </p:grpSpPr>
        <p:cxnSp>
          <p:nvCxnSpPr>
            <p:cNvPr id="32" name="Straight Connector 31">
              <a:extLst>
                <a:ext uri="{FF2B5EF4-FFF2-40B4-BE49-F238E27FC236}">
                  <a16:creationId xmlns:a16="http://schemas.microsoft.com/office/drawing/2014/main" id="{FA9CC531-F5B3-4849-A317-812DF3E7D4D8}"/>
                </a:ext>
              </a:extLst>
            </p:cNvPr>
            <p:cNvCxnSpPr/>
            <p:nvPr/>
          </p:nvCxnSpPr>
          <p:spPr>
            <a:xfrm flipV="1">
              <a:off x="8382000" y="3606800"/>
              <a:ext cx="355600" cy="440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F7979EC-D457-1A40-8361-6017A1836A83}"/>
                </a:ext>
              </a:extLst>
            </p:cNvPr>
            <p:cNvCxnSpPr>
              <a:cxnSpLocks/>
            </p:cNvCxnSpPr>
            <p:nvPr/>
          </p:nvCxnSpPr>
          <p:spPr>
            <a:xfrm>
              <a:off x="8754533" y="3589867"/>
              <a:ext cx="321734" cy="45720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4" name="Oval 33">
            <a:extLst>
              <a:ext uri="{FF2B5EF4-FFF2-40B4-BE49-F238E27FC236}">
                <a16:creationId xmlns:a16="http://schemas.microsoft.com/office/drawing/2014/main" id="{4F8C5EF6-4461-BF45-BB0A-80F3ACC198C1}"/>
              </a:ext>
            </a:extLst>
          </p:cNvPr>
          <p:cNvSpPr/>
          <p:nvPr/>
        </p:nvSpPr>
        <p:spPr>
          <a:xfrm>
            <a:off x="9815379" y="2243797"/>
            <a:ext cx="1654435" cy="444657"/>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Unit Test</a:t>
            </a:r>
          </a:p>
        </p:txBody>
      </p:sp>
      <p:sp>
        <p:nvSpPr>
          <p:cNvPr id="35" name="Oval 34">
            <a:extLst>
              <a:ext uri="{FF2B5EF4-FFF2-40B4-BE49-F238E27FC236}">
                <a16:creationId xmlns:a16="http://schemas.microsoft.com/office/drawing/2014/main" id="{9BF3BE41-54F2-B846-A670-36C15555CC3D}"/>
              </a:ext>
            </a:extLst>
          </p:cNvPr>
          <p:cNvSpPr/>
          <p:nvPr/>
        </p:nvSpPr>
        <p:spPr>
          <a:xfrm>
            <a:off x="8331200" y="1847213"/>
            <a:ext cx="186267" cy="218654"/>
          </a:xfrm>
          <a:prstGeom prst="ellipse">
            <a:avLst/>
          </a:prstGeom>
          <a:solidFill>
            <a:schemeClr val="accent4">
              <a:lumMod val="60000"/>
              <a:lumOff val="40000"/>
            </a:schemeClr>
          </a:solidFill>
          <a:ln>
            <a:solidFill>
              <a:schemeClr val="accent4">
                <a:lumMod val="60000"/>
                <a:lumOff val="40000"/>
              </a:schemeClr>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endParaRPr lang="en-US" dirty="0">
              <a:solidFill>
                <a:schemeClr val="tx1"/>
              </a:solidFill>
            </a:endParaRPr>
          </a:p>
        </p:txBody>
      </p:sp>
      <p:sp>
        <p:nvSpPr>
          <p:cNvPr id="36" name="Oval 35">
            <a:extLst>
              <a:ext uri="{FF2B5EF4-FFF2-40B4-BE49-F238E27FC236}">
                <a16:creationId xmlns:a16="http://schemas.microsoft.com/office/drawing/2014/main" id="{35438F57-D3D9-D743-97DD-F13A5A602DA3}"/>
              </a:ext>
            </a:extLst>
          </p:cNvPr>
          <p:cNvSpPr/>
          <p:nvPr/>
        </p:nvSpPr>
        <p:spPr>
          <a:xfrm>
            <a:off x="8600413" y="111896"/>
            <a:ext cx="1933835" cy="602870"/>
          </a:xfrm>
          <a:prstGeom prst="ellipse">
            <a:avLst/>
          </a:prstGeom>
          <a:solidFill>
            <a:schemeClr val="accent2">
              <a:lumMod val="60000"/>
              <a:lumOff val="40000"/>
            </a:schemeClr>
          </a:solidFill>
          <a:ln>
            <a:solidFill>
              <a:schemeClr val="accent2"/>
            </a:solidFill>
          </a:ln>
          <a:effectLst/>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a:lnSpc>
                <a:spcPct val="90000"/>
              </a:lnSpc>
            </a:pPr>
            <a:r>
              <a:rPr lang="en-US" dirty="0">
                <a:solidFill>
                  <a:schemeClr val="tx1"/>
                </a:solidFill>
              </a:rPr>
              <a:t>Integration Test</a:t>
            </a:r>
          </a:p>
        </p:txBody>
      </p:sp>
    </p:spTree>
    <p:extLst>
      <p:ext uri="{BB962C8B-B14F-4D97-AF65-F5344CB8AC3E}">
        <p14:creationId xmlns:p14="http://schemas.microsoft.com/office/powerpoint/2010/main" val="2370241523"/>
      </p:ext>
    </p:extLst>
  </p:cSld>
  <p:clrMapOvr>
    <a:masterClrMapping/>
  </p:clrMapOvr>
</p:sld>
</file>

<file path=ppt/theme/theme1.xml><?xml version="1.0" encoding="utf-8"?>
<a:theme xmlns:a="http://schemas.openxmlformats.org/drawingml/2006/main" name="Presentations (Wide Screen)">
  <a:themeElements>
    <a:clrScheme name="ECP 171103 final">
      <a:dk1>
        <a:sysClr val="windowText" lastClr="000000"/>
      </a:dk1>
      <a:lt1>
        <a:sysClr val="window" lastClr="FFFFFF"/>
      </a:lt1>
      <a:dk2>
        <a:srgbClr val="266093"/>
      </a:dk2>
      <a:lt2>
        <a:srgbClr val="FFFFFF"/>
      </a:lt2>
      <a:accent1>
        <a:srgbClr val="2A75BB"/>
      </a:accent1>
      <a:accent2>
        <a:srgbClr val="84B641"/>
      </a:accent2>
      <a:accent3>
        <a:srgbClr val="43B1E5"/>
      </a:accent3>
      <a:accent4>
        <a:srgbClr val="D13940"/>
      </a:accent4>
      <a:accent5>
        <a:srgbClr val="C39C2F"/>
      </a:accent5>
      <a:accent6>
        <a:srgbClr val="7F7F7F"/>
      </a:accent6>
      <a:hlink>
        <a:srgbClr val="A03123"/>
      </a:hlink>
      <a:folHlink>
        <a:srgbClr val="0000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solidFill>
        <a:ln>
          <a:noFill/>
        </a:ln>
        <a:effectLst>
          <a:outerShdw blurRad="44450" dist="27940" dir="5400000" algn="ctr">
            <a:srgbClr val="000000">
              <a:alpha val="32000"/>
            </a:srgbClr>
          </a:outerShdw>
        </a:effectLst>
      </a:spPr>
      <a:bodyPr rot="0" spcFirstLastPara="0" vertOverflow="overflow" horzOverflow="overflow" vert="horz" wrap="square" lIns="121851" tIns="60925" rIns="121851" bIns="60925" numCol="1" spcCol="0" rtlCol="0" fromWordArt="0" anchor="ctr" anchorCtr="0" forceAA="0" compatLnSpc="1">
        <a:prstTxWarp prst="textNoShape">
          <a:avLst/>
        </a:prstTxWarp>
        <a:noAutofit/>
      </a:bodyPr>
      <a:lstStyle>
        <a:defPPr algn="ctr">
          <a:lnSpc>
            <a:spcPct val="90000"/>
          </a:lnSpc>
          <a:defRPr sz="2000" dirty="0">
            <a:solidFill>
              <a:schemeClr val="bg1"/>
            </a:solidFill>
          </a:defRPr>
        </a:defPPr>
      </a:lstStyle>
    </a:spDef>
    <a:txDef>
      <a:spPr>
        <a:noFill/>
      </a:spPr>
      <a:bodyPr wrap="square" lIns="118872" tIns="91440" rIns="118872" bIns="91440" rtlCol="0" anchor="ctr" anchorCtr="0">
        <a:spAutoFit/>
      </a:bodyPr>
      <a:lstStyle>
        <a:defPPr algn="l">
          <a:lnSpc>
            <a:spcPct val="90000"/>
          </a:lnSpc>
          <a:defRPr dirty="0" smtClean="0"/>
        </a:defPPr>
      </a:lstStyle>
    </a:txDef>
  </a:objectDefaults>
  <a:extraClrSchemeLst/>
  <a:extLst>
    <a:ext uri="{05A4C25C-085E-4340-85A3-A5531E510DB2}">
      <thm15:themeFamily xmlns:thm15="http://schemas.microsoft.com/office/thememl/2012/main" name="ECP_PowerPointTemplate-v1.0_20171106" id="{82BFD86B-8FF4-4B2C-AD68-5655622D7E2C}" vid="{C92328A0-5FA1-40E2-AE72-E588ED49ADD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65464437F680748A68B85EB6594EA7D" ma:contentTypeVersion="0" ma:contentTypeDescription="Create a new document." ma:contentTypeScope="" ma:versionID="fe3f4dd58d5914c51cfc6deaa8ad845c">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DB7DEB-074E-4EE8-9B6E-FD27732310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19E20559-B232-4371-8690-E3D8007EDB82}">
  <ds:schemaRefs>
    <ds:schemaRef ds:uri="http://schemas.microsoft.com/sharepoint/v3/contenttype/forms"/>
  </ds:schemaRefs>
</ds:datastoreItem>
</file>

<file path=customXml/itemProps3.xml><?xml version="1.0" encoding="utf-8"?>
<ds:datastoreItem xmlns:ds="http://schemas.openxmlformats.org/officeDocument/2006/customXml" ds:itemID="{A50EC660-24D0-43A0-AE5E-E274115E726B}">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ECP_PowerPoint_Template-v1.0_20171106</Template>
  <TotalTime>2407</TotalTime>
  <Words>3202</Words>
  <Application>Microsoft Macintosh PowerPoint</Application>
  <PresentationFormat>Custom</PresentationFormat>
  <Paragraphs>242</Paragraphs>
  <Slides>17</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Arial Black</vt:lpstr>
      <vt:lpstr>Calibri</vt:lpstr>
      <vt:lpstr>Century Gothic</vt:lpstr>
      <vt:lpstr>Menlo</vt:lpstr>
      <vt:lpstr>Presentations (Wide Screen)</vt:lpstr>
      <vt:lpstr>Software Testing Introduction</vt:lpstr>
      <vt:lpstr>License, Citation and Acknowledgements</vt:lpstr>
      <vt:lpstr>Software Testing - Outline</vt:lpstr>
      <vt:lpstr>Testing within the software development lifecycle</vt:lpstr>
      <vt:lpstr>Testing within the software development lifecycle</vt:lpstr>
      <vt:lpstr>Testing as a development practice</vt:lpstr>
      <vt:lpstr>Audiences for this presentation</vt:lpstr>
      <vt:lpstr>Definitions: Verification vs. Testing vs. Validation</vt:lpstr>
      <vt:lpstr>Components of Verification</vt:lpstr>
      <vt:lpstr>Challenges</vt:lpstr>
      <vt:lpstr>Toy Example</vt:lpstr>
      <vt:lpstr>Toy Example</vt:lpstr>
      <vt:lpstr>Going Further</vt:lpstr>
      <vt:lpstr>How do we determine what other tests are needed?</vt:lpstr>
      <vt:lpstr>Checking coverage Example</vt:lpstr>
      <vt:lpstr>Graphical View of Gcov Output and Tutorials for Code Coverage </vt:lpstr>
      <vt:lpstr>Summary</vt:lpstr>
    </vt:vector>
  </TitlesOfParts>
  <Company>ORNL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Exascale Computing</dc:title>
  <dc:creator>Bernholdt, David E.</dc:creator>
  <cp:lastModifiedBy>Microsoft Office User</cp:lastModifiedBy>
  <cp:revision>196</cp:revision>
  <cp:lastPrinted>2017-11-02T18:35:01Z</cp:lastPrinted>
  <dcterms:created xsi:type="dcterms:W3CDTF">2018-11-06T17:28:56Z</dcterms:created>
  <dcterms:modified xsi:type="dcterms:W3CDTF">2021-06-15T22:01:27Z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0x010100565464437F680748A68B85EB6594EA7D</vt:lpwstr>
  </property>
</Properties>
</file>

<file path=docProps/thumbnail.jpeg>
</file>